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handoutMasterIdLst>
    <p:handoutMasterId r:id="rId27"/>
  </p:handoutMasterIdLst>
  <p:sldIdLst>
    <p:sldId id="283" r:id="rId2"/>
    <p:sldId id="258" r:id="rId3"/>
    <p:sldId id="286" r:id="rId4"/>
    <p:sldId id="287" r:id="rId5"/>
    <p:sldId id="284" r:id="rId6"/>
    <p:sldId id="297" r:id="rId7"/>
    <p:sldId id="273" r:id="rId8"/>
    <p:sldId id="272" r:id="rId9"/>
    <p:sldId id="298" r:id="rId10"/>
    <p:sldId id="288" r:id="rId11"/>
    <p:sldId id="289" r:id="rId12"/>
    <p:sldId id="277" r:id="rId13"/>
    <p:sldId id="279" r:id="rId14"/>
    <p:sldId id="291" r:id="rId15"/>
    <p:sldId id="292" r:id="rId16"/>
    <p:sldId id="293" r:id="rId17"/>
    <p:sldId id="294" r:id="rId18"/>
    <p:sldId id="295" r:id="rId19"/>
    <p:sldId id="296" r:id="rId20"/>
    <p:sldId id="300" r:id="rId21"/>
    <p:sldId id="301" r:id="rId22"/>
    <p:sldId id="299" r:id="rId23"/>
    <p:sldId id="302" r:id="rId24"/>
    <p:sldId id="303" r:id="rId25"/>
    <p:sldId id="304" r:id="rId26"/>
  </p:sldIdLst>
  <p:sldSz cx="9144000" cy="6858000" type="screen4x3"/>
  <p:notesSz cx="7010400" cy="92964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0" autoAdjust="0"/>
    <p:restoredTop sz="94660"/>
  </p:normalViewPr>
  <p:slideViewPr>
    <p:cSldViewPr>
      <p:cViewPr varScale="1">
        <p:scale>
          <a:sx n="70" d="100"/>
          <a:sy n="70" d="100"/>
        </p:scale>
        <p:origin x="140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446A8B5-361E-4145-B2CD-D3ECA5096BFC}" type="datetimeFigureOut">
              <a:rPr lang="es-ES" smtClean="0"/>
              <a:t>27/08/2015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2692AC8-79D9-476A-8CCB-289C4D4967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4399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7BA39-8D6F-4603-A459-0094FDFD961D}" type="datetimeFigureOut">
              <a:rPr lang="es-ES" smtClean="0"/>
              <a:t>27/08/2015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68E9-5D2E-4D62-84A9-685D80ACF20A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599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7BA39-8D6F-4603-A459-0094FDFD961D}" type="datetimeFigureOut">
              <a:rPr lang="es-ES" smtClean="0"/>
              <a:t>27/08/2015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68E9-5D2E-4D62-84A9-685D80ACF2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6213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7BA39-8D6F-4603-A459-0094FDFD961D}" type="datetimeFigureOut">
              <a:rPr lang="es-ES" smtClean="0"/>
              <a:t>27/08/2015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68E9-5D2E-4D62-84A9-685D80ACF2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963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7BA39-8D6F-4603-A459-0094FDFD961D}" type="datetimeFigureOut">
              <a:rPr lang="es-ES" smtClean="0"/>
              <a:t>27/08/2015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68E9-5D2E-4D62-84A9-685D80ACF2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7112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7BA39-8D6F-4603-A459-0094FDFD961D}" type="datetimeFigureOut">
              <a:rPr lang="es-ES" smtClean="0"/>
              <a:t>27/08/2015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68E9-5D2E-4D62-84A9-685D80ACF20A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447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7BA39-8D6F-4603-A459-0094FDFD961D}" type="datetimeFigureOut">
              <a:rPr lang="es-ES" smtClean="0"/>
              <a:t>27/08/2015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68E9-5D2E-4D62-84A9-685D80ACF2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015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7BA39-8D6F-4603-A459-0094FDFD961D}" type="datetimeFigureOut">
              <a:rPr lang="es-ES" smtClean="0"/>
              <a:t>27/08/2015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68E9-5D2E-4D62-84A9-685D80ACF2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311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7BA39-8D6F-4603-A459-0094FDFD961D}" type="datetimeFigureOut">
              <a:rPr lang="es-ES" smtClean="0"/>
              <a:t>27/08/2015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68E9-5D2E-4D62-84A9-685D80ACF2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2342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7BA39-8D6F-4603-A459-0094FDFD961D}" type="datetimeFigureOut">
              <a:rPr lang="es-ES" smtClean="0"/>
              <a:t>27/08/2015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68E9-5D2E-4D62-84A9-685D80ACF2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599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99D7BA39-8D6F-4603-A459-0094FDFD961D}" type="datetimeFigureOut">
              <a:rPr lang="es-ES" smtClean="0"/>
              <a:t>27/08/2015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1B68E9-5D2E-4D62-84A9-685D80ACF2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9148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7BA39-8D6F-4603-A459-0094FDFD961D}" type="datetimeFigureOut">
              <a:rPr lang="es-ES" smtClean="0"/>
              <a:t>27/08/2015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B68E9-5D2E-4D62-84A9-685D80ACF2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2522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9D7BA39-8D6F-4603-A459-0094FDFD961D}" type="datetimeFigureOut">
              <a:rPr lang="es-ES" smtClean="0"/>
              <a:t>27/08/2015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E1B68E9-5D2E-4D62-84A9-685D80ACF20A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64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8.jp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5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8.jpg"/><Relationship Id="rId4" Type="http://schemas.openxmlformats.org/officeDocument/2006/relationships/image" Target="../media/image46.jpe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2.png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.jpg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0.jpeg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49.jpeg"/><Relationship Id="rId15" Type="http://schemas.openxmlformats.org/officeDocument/2006/relationships/image" Target="../media/image7.pn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Relationship Id="rId1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.png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8.jpeg"/><Relationship Id="rId11" Type="http://schemas.openxmlformats.org/officeDocument/2006/relationships/image" Target="../media/image2.png"/><Relationship Id="rId5" Type="http://schemas.openxmlformats.org/officeDocument/2006/relationships/image" Target="../media/image57.jpeg"/><Relationship Id="rId15" Type="http://schemas.openxmlformats.org/officeDocument/2006/relationships/image" Target="../media/image8.jpg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.pn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1.jpeg"/><Relationship Id="rId11" Type="http://schemas.openxmlformats.org/officeDocument/2006/relationships/image" Target="../media/image5.png"/><Relationship Id="rId5" Type="http://schemas.openxmlformats.org/officeDocument/2006/relationships/image" Target="../media/image70.jpeg"/><Relationship Id="rId15" Type="http://schemas.openxmlformats.org/officeDocument/2006/relationships/image" Target="../media/image9.png"/><Relationship Id="rId10" Type="http://schemas.openxmlformats.org/officeDocument/2006/relationships/image" Target="../media/image2.png"/><Relationship Id="rId4" Type="http://schemas.openxmlformats.org/officeDocument/2006/relationships/image" Target="../media/image69.jpeg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8.jp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7.jpeg"/><Relationship Id="rId11" Type="http://schemas.openxmlformats.org/officeDocument/2006/relationships/image" Target="../media/image6.png"/><Relationship Id="rId5" Type="http://schemas.openxmlformats.org/officeDocument/2006/relationships/image" Target="../media/image76.jpeg"/><Relationship Id="rId10" Type="http://schemas.openxmlformats.org/officeDocument/2006/relationships/image" Target="../media/image5.png"/><Relationship Id="rId4" Type="http://schemas.openxmlformats.org/officeDocument/2006/relationships/image" Target="../media/image75.jpeg"/><Relationship Id="rId9" Type="http://schemas.openxmlformats.org/officeDocument/2006/relationships/image" Target="../media/image2.png"/><Relationship Id="rId1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2.png"/><Relationship Id="rId18" Type="http://schemas.openxmlformats.org/officeDocument/2006/relationships/image" Target="../media/image9.pn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12" Type="http://schemas.openxmlformats.org/officeDocument/2006/relationships/oleObject" Target="../embeddings/oleObject16.bin"/><Relationship Id="rId17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png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5" Type="http://schemas.openxmlformats.org/officeDocument/2006/relationships/image" Target="../media/image6.pn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Relationship Id="rId1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5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8.jpg"/><Relationship Id="rId4" Type="http://schemas.openxmlformats.org/officeDocument/2006/relationships/image" Target="../media/image96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8.jp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oleObject" Target="../embeddings/oleObject18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.png"/><Relationship Id="rId3" Type="http://schemas.openxmlformats.org/officeDocument/2006/relationships/image" Target="../media/image97.png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00.png"/><Relationship Id="rId11" Type="http://schemas.openxmlformats.org/officeDocument/2006/relationships/image" Target="../media/image7.png"/><Relationship Id="rId5" Type="http://schemas.openxmlformats.org/officeDocument/2006/relationships/image" Target="../media/image99.png"/><Relationship Id="rId10" Type="http://schemas.openxmlformats.org/officeDocument/2006/relationships/image" Target="../media/image6.png"/><Relationship Id="rId4" Type="http://schemas.openxmlformats.org/officeDocument/2006/relationships/image" Target="../media/image98.jpeg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1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oleObject" Target="../embeddings/oleObject20.bin"/><Relationship Id="rId9" Type="http://schemas.openxmlformats.org/officeDocument/2006/relationships/image" Target="../media/image8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oleObject" Target="../embeddings/oleObject21.bin"/><Relationship Id="rId9" Type="http://schemas.openxmlformats.org/officeDocument/2006/relationships/image" Target="../media/image8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3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oleObject" Target="../embeddings/oleObject22.bin"/><Relationship Id="rId9" Type="http://schemas.openxmlformats.org/officeDocument/2006/relationships/image" Target="../media/image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.png"/><Relationship Id="rId3" Type="http://schemas.openxmlformats.org/officeDocument/2006/relationships/image" Target="../media/image12.jpe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13.jpe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.png"/><Relationship Id="rId3" Type="http://schemas.openxmlformats.org/officeDocument/2006/relationships/image" Target="../media/image15.jpe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jpeg"/><Relationship Id="rId11" Type="http://schemas.openxmlformats.org/officeDocument/2006/relationships/image" Target="../media/image7.png"/><Relationship Id="rId5" Type="http://schemas.openxmlformats.org/officeDocument/2006/relationships/image" Target="../media/image17.jpeg"/><Relationship Id="rId10" Type="http://schemas.openxmlformats.org/officeDocument/2006/relationships/image" Target="../media/image6.png"/><Relationship Id="rId4" Type="http://schemas.openxmlformats.org/officeDocument/2006/relationships/image" Target="../media/image16.jpe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6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.png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jpeg"/><Relationship Id="rId11" Type="http://schemas.openxmlformats.org/officeDocument/2006/relationships/image" Target="../media/image2.png"/><Relationship Id="rId5" Type="http://schemas.openxmlformats.org/officeDocument/2006/relationships/image" Target="../media/image21.jpeg"/><Relationship Id="rId15" Type="http://schemas.openxmlformats.org/officeDocument/2006/relationships/image" Target="../media/image8.jp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6.jp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5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2.png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.jpg"/><Relationship Id="rId1" Type="http://schemas.openxmlformats.org/officeDocument/2006/relationships/vmlDrawing" Target="../drawings/vmlDrawing7.vml"/><Relationship Id="rId6" Type="http://schemas.openxmlformats.org/officeDocument/2006/relationships/image" Target="../media/image30.jpeg"/><Relationship Id="rId11" Type="http://schemas.openxmlformats.org/officeDocument/2006/relationships/oleObject" Target="../embeddings/oleObject7.bin"/><Relationship Id="rId5" Type="http://schemas.openxmlformats.org/officeDocument/2006/relationships/image" Target="../media/image29.jpeg"/><Relationship Id="rId15" Type="http://schemas.openxmlformats.org/officeDocument/2006/relationships/image" Target="../media/image7.pn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2.png"/><Relationship Id="rId18" Type="http://schemas.openxmlformats.org/officeDocument/2006/relationships/image" Target="../media/image9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5" Type="http://schemas.openxmlformats.org/officeDocument/2006/relationships/image" Target="../media/image6.pn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4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8.jpg"/><Relationship Id="rId4" Type="http://schemas.openxmlformats.org/officeDocument/2006/relationships/image" Target="../media/image26.jp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 descr="http://3.bp.blogspot.com/_U2WlWjywm8g/TEEUL5qQEjI/AAAAAAAAAZo/MhRAd8gC0MQ/s1600/PP3d-on-green-1400x10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" y="-24953"/>
            <a:ext cx="9155908" cy="686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4360" y="4505075"/>
            <a:ext cx="8172400" cy="1752600"/>
          </a:xfrm>
        </p:spPr>
        <p:txBody>
          <a:bodyPr>
            <a:normAutofit/>
          </a:bodyPr>
          <a:lstStyle/>
          <a:p>
            <a:r>
              <a:rPr lang="es-MX" sz="3200" cap="none" dirty="0" smtClean="0">
                <a:solidFill>
                  <a:schemeClr val="tx1"/>
                </a:solidFill>
                <a:latin typeface="Brush Script MT" panose="03060802040406070304" pitchFamily="66" charset="0"/>
              </a:rPr>
              <a:t>Trabajando el presente y proyectando el futuro </a:t>
            </a:r>
            <a:endParaRPr lang="es-MX" sz="3200" cap="none" dirty="0">
              <a:solidFill>
                <a:schemeClr val="tx1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250" r="98542">
                        <a14:foregroundMark x1="27917" y1="47500" x2="27917" y2="47500"/>
                        <a14:foregroundMark x1="33021" y1="43750" x2="33021" y2="43750"/>
                        <a14:foregroundMark x1="40313" y1="43056" x2="40313" y2="43056"/>
                        <a14:foregroundMark x1="46250" y1="44583" x2="46250" y2="44583"/>
                        <a14:foregroundMark x1="25729" y1="52500" x2="25729" y2="52500"/>
                        <a14:foregroundMark x1="53958" y1="44028" x2="53958" y2="44028"/>
                        <a14:foregroundMark x1="60104" y1="43750" x2="60104" y2="43750"/>
                        <a14:foregroundMark x1="64583" y1="44028" x2="64583" y2="44028"/>
                        <a14:foregroundMark x1="70313" y1="45833" x2="70313" y2="45833"/>
                        <a14:foregroundMark x1="75521" y1="45833" x2="75521" y2="45833"/>
                        <a14:foregroundMark x1="83958" y1="45833" x2="83958" y2="45833"/>
                        <a14:foregroundMark x1="84583" y1="53472" x2="84583" y2="53472"/>
                        <a14:foregroundMark x1="60521" y1="56111" x2="60521" y2="56111"/>
                        <a14:foregroundMark x1="63438" y1="56667" x2="63438" y2="56667"/>
                        <a14:foregroundMark x1="55729" y1="64861" x2="55729" y2="64861"/>
                        <a14:foregroundMark x1="43333" y1="56944" x2="43333" y2="56944"/>
                        <a14:foregroundMark x1="30833" y1="65417" x2="30833" y2="65417"/>
                        <a14:foregroundMark x1="66042" y1="57778" x2="66042" y2="57778"/>
                        <a14:foregroundMark x1="44688" y1="54028" x2="44688" y2="54028"/>
                        <a14:foregroundMark x1="65208" y1="53472" x2="65208" y2="53472"/>
                        <a14:foregroundMark x1="72917" y1="56389" x2="72917" y2="56389"/>
                        <a14:foregroundMark x1="72292" y1="56944" x2="93229" y2="55694"/>
                        <a14:foregroundMark x1="70521" y1="56111" x2="74896" y2="55694"/>
                        <a14:foregroundMark x1="70313" y1="55417" x2="70313" y2="58472"/>
                        <a14:foregroundMark x1="71354" y1="58750" x2="94271" y2="58472"/>
                        <a14:foregroundMark x1="95833" y1="53750" x2="95833" y2="5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0" y="1494052"/>
            <a:ext cx="5767547" cy="432566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73775" y="1425604"/>
            <a:ext cx="48245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0"/>
              </a:rPr>
              <a:t>ACCIONES MUNICIPALES PARA LA CERTIFICACIÓN DE ENTORNOS, COMUNIDADES Y MUNICIPIO SALUDABLE </a:t>
            </a:r>
          </a:p>
          <a:p>
            <a:pPr algn="ctr"/>
            <a:r>
              <a:rPr lang="es-MX" sz="2000" b="1" dirty="0" smtClean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0"/>
              </a:rPr>
              <a:t>2014</a:t>
            </a:r>
            <a:endParaRPr lang="es-MX" sz="16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8880224"/>
              </p:ext>
            </p:extLst>
          </p:nvPr>
        </p:nvGraphicFramePr>
        <p:xfrm>
          <a:off x="-3874" y="5999675"/>
          <a:ext cx="1082675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Imagen de mapa de bits" r:id="rId6" imgW="2715004" imgH="1933333" progId="Paint.Picture">
                  <p:embed/>
                </p:oleObj>
              </mc:Choice>
              <mc:Fallback>
                <p:oleObj name="Imagen de mapa de bits" r:id="rId6" imgW="2715004" imgH="1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74" y="5999675"/>
                        <a:ext cx="1082675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6 Imagen" descr="Logp promocion federacion.bmp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1238" y="6083352"/>
            <a:ext cx="2000250" cy="666750"/>
          </a:xfrm>
          <a:prstGeom prst="rect">
            <a:avLst/>
          </a:prstGeom>
        </p:spPr>
      </p:pic>
      <p:pic>
        <p:nvPicPr>
          <p:cNvPr id="9" name="7 Imagen" descr="logo salud federal.bmp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1185" y="6010788"/>
            <a:ext cx="1357322" cy="714375"/>
          </a:xfrm>
          <a:prstGeom prst="rect">
            <a:avLst/>
          </a:prstGeom>
        </p:spPr>
      </p:pic>
      <p:pic>
        <p:nvPicPr>
          <p:cNvPr id="10" name="9 Imagen" descr="SALUD DE TLAXCALA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2320" y="6080448"/>
            <a:ext cx="1500198" cy="71438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55" y="6080448"/>
            <a:ext cx="1214203" cy="6024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7"/>
          <a:stretch/>
        </p:blipFill>
        <p:spPr>
          <a:xfrm>
            <a:off x="6037272" y="5874669"/>
            <a:ext cx="1130373" cy="8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0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rminador 3"/>
          <p:cNvSpPr/>
          <p:nvPr/>
        </p:nvSpPr>
        <p:spPr>
          <a:xfrm>
            <a:off x="124010" y="226445"/>
            <a:ext cx="5400600" cy="710924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Terminador 4"/>
          <p:cNvSpPr/>
          <p:nvPr/>
        </p:nvSpPr>
        <p:spPr>
          <a:xfrm>
            <a:off x="16506" y="564338"/>
            <a:ext cx="5508104" cy="778870"/>
          </a:xfrm>
          <a:prstGeom prst="flowChartTerminator">
            <a:avLst/>
          </a:prstGeom>
          <a:solidFill>
            <a:srgbClr val="99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Etapa 1  </a:t>
            </a:r>
            <a:endParaRPr lang="es-MX" sz="1600" dirty="0"/>
          </a:p>
        </p:txBody>
      </p:sp>
      <p:sp>
        <p:nvSpPr>
          <p:cNvPr id="7" name="CuadroTexto 6"/>
          <p:cNvSpPr txBox="1"/>
          <p:nvPr/>
        </p:nvSpPr>
        <p:spPr>
          <a:xfrm>
            <a:off x="5004048" y="5867980"/>
            <a:ext cx="374441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Desarrollo de programas y proyectos </a:t>
            </a:r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916832"/>
            <a:ext cx="3456384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18" y="4437112"/>
            <a:ext cx="3360165" cy="22401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CuadroTexto 11"/>
          <p:cNvSpPr txBox="1"/>
          <p:nvPr/>
        </p:nvSpPr>
        <p:spPr>
          <a:xfrm>
            <a:off x="4102814" y="1930323"/>
            <a:ext cx="381642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Creación de comité municipal de </a:t>
            </a:r>
            <a:r>
              <a:rPr lang="es-MX" dirty="0" smtClean="0"/>
              <a:t>salud</a:t>
            </a:r>
            <a:endParaRPr lang="es-MX" dirty="0"/>
          </a:p>
        </p:txBody>
      </p:sp>
      <p:cxnSp>
        <p:nvCxnSpPr>
          <p:cNvPr id="14" name="Conector recto de flecha 13"/>
          <p:cNvCxnSpPr/>
          <p:nvPr/>
        </p:nvCxnSpPr>
        <p:spPr>
          <a:xfrm>
            <a:off x="4139952" y="2348880"/>
            <a:ext cx="0" cy="5627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6300192" y="2688995"/>
            <a:ext cx="2448272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Diagnóstico situacional</a:t>
            </a:r>
            <a:endParaRPr lang="es-MX" dirty="0"/>
          </a:p>
        </p:txBody>
      </p:sp>
      <p:sp>
        <p:nvSpPr>
          <p:cNvPr id="16" name="CuadroTexto 15"/>
          <p:cNvSpPr txBox="1"/>
          <p:nvPr/>
        </p:nvSpPr>
        <p:spPr>
          <a:xfrm>
            <a:off x="4107329" y="3433329"/>
            <a:ext cx="2448272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Taller Intersectorial</a:t>
            </a:r>
            <a:endParaRPr lang="es-MX" dirty="0"/>
          </a:p>
        </p:txBody>
      </p:sp>
      <p:sp>
        <p:nvSpPr>
          <p:cNvPr id="17" name="CuadroTexto 16"/>
          <p:cNvSpPr txBox="1"/>
          <p:nvPr/>
        </p:nvSpPr>
        <p:spPr>
          <a:xfrm>
            <a:off x="6300192" y="4139970"/>
            <a:ext cx="2448272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Plan de trabajo</a:t>
            </a:r>
            <a:endParaRPr lang="es-MX" dirty="0"/>
          </a:p>
        </p:txBody>
      </p:sp>
      <p:sp>
        <p:nvSpPr>
          <p:cNvPr id="18" name="CuadroTexto 17"/>
          <p:cNvSpPr txBox="1"/>
          <p:nvPr/>
        </p:nvSpPr>
        <p:spPr>
          <a:xfrm>
            <a:off x="5766944" y="5003884"/>
            <a:ext cx="1495662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Priorización</a:t>
            </a:r>
            <a:endParaRPr lang="es-MX" dirty="0"/>
          </a:p>
        </p:txBody>
      </p:sp>
      <p:cxnSp>
        <p:nvCxnSpPr>
          <p:cNvPr id="21" name="Conector recto de flecha 20"/>
          <p:cNvCxnSpPr/>
          <p:nvPr/>
        </p:nvCxnSpPr>
        <p:spPr>
          <a:xfrm>
            <a:off x="4300474" y="2882590"/>
            <a:ext cx="1905327" cy="41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>
            <a:off x="5296486" y="3867916"/>
            <a:ext cx="0" cy="3531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/>
          <p:nvPr/>
        </p:nvCxnSpPr>
        <p:spPr>
          <a:xfrm>
            <a:off x="6444208" y="3095522"/>
            <a:ext cx="0" cy="2614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Conector recto de flecha 35"/>
          <p:cNvCxnSpPr/>
          <p:nvPr/>
        </p:nvCxnSpPr>
        <p:spPr>
          <a:xfrm>
            <a:off x="5328087" y="4349220"/>
            <a:ext cx="87771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/>
          <p:nvPr/>
        </p:nvCxnSpPr>
        <p:spPr>
          <a:xfrm>
            <a:off x="6804248" y="4587996"/>
            <a:ext cx="0" cy="3531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Conector recto de flecha 41"/>
          <p:cNvCxnSpPr/>
          <p:nvPr/>
        </p:nvCxnSpPr>
        <p:spPr>
          <a:xfrm>
            <a:off x="7164288" y="5452092"/>
            <a:ext cx="0" cy="3531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2 CuadroTexto"/>
          <p:cNvSpPr txBox="1"/>
          <p:nvPr/>
        </p:nvSpPr>
        <p:spPr>
          <a:xfrm>
            <a:off x="5766944" y="226445"/>
            <a:ext cx="3197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/>
              <a:t>Proceso de Acreditación de Municipio Saludable.</a:t>
            </a:r>
            <a:endParaRPr lang="es-ES" sz="2000" b="1" dirty="0"/>
          </a:p>
        </p:txBody>
      </p:sp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979645"/>
              </p:ext>
            </p:extLst>
          </p:nvPr>
        </p:nvGraphicFramePr>
        <p:xfrm>
          <a:off x="-3874" y="5999675"/>
          <a:ext cx="1082675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Imagen de mapa de bits" r:id="rId5" imgW="2715004" imgH="1933333" progId="Paint.Picture">
                  <p:embed/>
                </p:oleObj>
              </mc:Choice>
              <mc:Fallback>
                <p:oleObj name="Imagen de mapa de bits" r:id="rId5" imgW="2715004" imgH="1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74" y="5999675"/>
                        <a:ext cx="1082675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6 Imagen" descr="Logp promocion federacion.bm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1238" y="6083352"/>
            <a:ext cx="2000250" cy="666750"/>
          </a:xfrm>
          <a:prstGeom prst="rect">
            <a:avLst/>
          </a:prstGeom>
        </p:spPr>
      </p:pic>
      <p:pic>
        <p:nvPicPr>
          <p:cNvPr id="23" name="7 Imagen" descr="logo salud federal.bmp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0272" y="6253239"/>
            <a:ext cx="1357322" cy="714375"/>
          </a:xfrm>
          <a:prstGeom prst="rect">
            <a:avLst/>
          </a:prstGeom>
        </p:spPr>
      </p:pic>
      <p:pic>
        <p:nvPicPr>
          <p:cNvPr id="25" name="9 Imagen" descr="SALUD DE TLAXCALA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8266" y="934331"/>
            <a:ext cx="1500198" cy="714380"/>
          </a:xfrm>
          <a:prstGeom prst="rect">
            <a:avLst/>
          </a:prstGeom>
        </p:spPr>
      </p:pic>
      <p:pic>
        <p:nvPicPr>
          <p:cNvPr id="26" name="10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55" y="6080448"/>
            <a:ext cx="1214203" cy="602416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7"/>
          <a:stretch/>
        </p:blipFill>
        <p:spPr>
          <a:xfrm>
            <a:off x="5642060" y="894846"/>
            <a:ext cx="1130373" cy="8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63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rminador 3"/>
          <p:cNvSpPr/>
          <p:nvPr/>
        </p:nvSpPr>
        <p:spPr>
          <a:xfrm>
            <a:off x="183316" y="149791"/>
            <a:ext cx="3380572" cy="686921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Terminador 4"/>
          <p:cNvSpPr/>
          <p:nvPr/>
        </p:nvSpPr>
        <p:spPr>
          <a:xfrm>
            <a:off x="568631" y="213481"/>
            <a:ext cx="2458042" cy="594101"/>
          </a:xfrm>
          <a:prstGeom prst="flowChartTerminator">
            <a:avLst/>
          </a:prstGeom>
          <a:solidFill>
            <a:srgbClr val="99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Etapa 2  </a:t>
            </a:r>
            <a:endParaRPr lang="es-MX" sz="1600" dirty="0"/>
          </a:p>
        </p:txBody>
      </p:sp>
      <p:sp>
        <p:nvSpPr>
          <p:cNvPr id="6" name="CuadroTexto 5"/>
          <p:cNvSpPr txBox="1"/>
          <p:nvPr/>
        </p:nvSpPr>
        <p:spPr>
          <a:xfrm>
            <a:off x="3969934" y="149791"/>
            <a:ext cx="5174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/>
              <a:t>Implementación y ejecución de programas y proyectos enfocados a la prevención de padecimientos como sobrepeso y obesidad, embarazos adolescentes y adicciones.  </a:t>
            </a:r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1"/>
          <a:stretch/>
        </p:blipFill>
        <p:spPr>
          <a:xfrm>
            <a:off x="240962" y="980728"/>
            <a:ext cx="3226321" cy="19237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4"/>
          <a:stretch/>
        </p:blipFill>
        <p:spPr>
          <a:xfrm>
            <a:off x="3635896" y="5301208"/>
            <a:ext cx="2625695" cy="1358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6" y="3140968"/>
            <a:ext cx="2754632" cy="18364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9"/>
          <a:stretch/>
        </p:blipFill>
        <p:spPr>
          <a:xfrm>
            <a:off x="6588224" y="5157192"/>
            <a:ext cx="2294686" cy="15086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2" b="20891"/>
          <a:stretch/>
        </p:blipFill>
        <p:spPr>
          <a:xfrm>
            <a:off x="3825402" y="1484784"/>
            <a:ext cx="5037221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6925" b="8657"/>
          <a:stretch/>
        </p:blipFill>
        <p:spPr>
          <a:xfrm>
            <a:off x="6588224" y="3573016"/>
            <a:ext cx="2360695" cy="13314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73"/>
          <a:stretch/>
        </p:blipFill>
        <p:spPr>
          <a:xfrm>
            <a:off x="370349" y="5229200"/>
            <a:ext cx="2850825" cy="14639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" t="13591" r="-1938" b="-4586"/>
          <a:stretch/>
        </p:blipFill>
        <p:spPr>
          <a:xfrm>
            <a:off x="3779912" y="3614764"/>
            <a:ext cx="2374079" cy="14401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979645"/>
              </p:ext>
            </p:extLst>
          </p:nvPr>
        </p:nvGraphicFramePr>
        <p:xfrm>
          <a:off x="-3874" y="5999675"/>
          <a:ext cx="1082675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Imagen de mapa de bits" r:id="rId11" imgW="2715004" imgH="1933333" progId="Paint.Picture">
                  <p:embed/>
                </p:oleObj>
              </mc:Choice>
              <mc:Fallback>
                <p:oleObj name="Imagen de mapa de bits" r:id="rId11" imgW="2715004" imgH="1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74" y="5999675"/>
                        <a:ext cx="1082675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6 Imagen" descr="Logp promocion federacion.bmp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91238" y="6083352"/>
            <a:ext cx="2000250" cy="666750"/>
          </a:xfrm>
          <a:prstGeom prst="rect">
            <a:avLst/>
          </a:prstGeom>
        </p:spPr>
      </p:pic>
      <p:pic>
        <p:nvPicPr>
          <p:cNvPr id="15" name="7 Imagen" descr="logo salud federal.bmp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81185" y="6010788"/>
            <a:ext cx="1357322" cy="714375"/>
          </a:xfrm>
          <a:prstGeom prst="rect">
            <a:avLst/>
          </a:prstGeom>
        </p:spPr>
      </p:pic>
      <p:pic>
        <p:nvPicPr>
          <p:cNvPr id="16" name="9 Imagen" descr="SALUD DE TLAXCALA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52320" y="6080448"/>
            <a:ext cx="1500198" cy="714380"/>
          </a:xfrm>
          <a:prstGeom prst="rect">
            <a:avLst/>
          </a:prstGeom>
        </p:spPr>
      </p:pic>
      <p:pic>
        <p:nvPicPr>
          <p:cNvPr id="17" name="10 Imagen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55" y="6080448"/>
            <a:ext cx="1214203" cy="60241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7"/>
          <a:stretch/>
        </p:blipFill>
        <p:spPr>
          <a:xfrm>
            <a:off x="6037272" y="5874669"/>
            <a:ext cx="1130373" cy="8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79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rminador 19"/>
          <p:cNvSpPr/>
          <p:nvPr/>
        </p:nvSpPr>
        <p:spPr>
          <a:xfrm>
            <a:off x="-36512" y="332656"/>
            <a:ext cx="5400600" cy="710924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Terminador 20"/>
          <p:cNvSpPr/>
          <p:nvPr/>
        </p:nvSpPr>
        <p:spPr>
          <a:xfrm>
            <a:off x="35496" y="476672"/>
            <a:ext cx="5292080" cy="778870"/>
          </a:xfrm>
          <a:prstGeom prst="flowChartTerminator">
            <a:avLst/>
          </a:prstGeom>
          <a:solidFill>
            <a:srgbClr val="99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Etapa 3  </a:t>
            </a:r>
            <a:endParaRPr lang="es-MX" sz="1600" dirty="0"/>
          </a:p>
        </p:txBody>
      </p:sp>
      <p:sp>
        <p:nvSpPr>
          <p:cNvPr id="2" name="CuadroTexto 1"/>
          <p:cNvSpPr txBox="1"/>
          <p:nvPr/>
        </p:nvSpPr>
        <p:spPr>
          <a:xfrm>
            <a:off x="5076056" y="161345"/>
            <a:ext cx="4211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sz="1600" dirty="0" smtClean="0"/>
              <a:t>Seguimiento de programas y proyectos</a:t>
            </a:r>
          </a:p>
          <a:p>
            <a:pPr algn="ctr"/>
            <a:endParaRPr lang="es-MX" sz="1600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sz="1600" dirty="0" smtClean="0"/>
              <a:t>Mejora de entornos y espacios saludables</a:t>
            </a:r>
          </a:p>
          <a:p>
            <a:pPr algn="ctr"/>
            <a:endParaRPr lang="es-MX" sz="1600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sz="1600" dirty="0" smtClean="0"/>
              <a:t>Certificación de comunidades saludables</a:t>
            </a:r>
            <a:endParaRPr lang="es-MX" sz="1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1"/>
          <a:stretch/>
        </p:blipFill>
        <p:spPr>
          <a:xfrm>
            <a:off x="353220" y="1943565"/>
            <a:ext cx="2915816" cy="18988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0"/>
          <a:stretch/>
        </p:blipFill>
        <p:spPr>
          <a:xfrm>
            <a:off x="295059" y="4219671"/>
            <a:ext cx="2966833" cy="1972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248" y="4999376"/>
            <a:ext cx="1856905" cy="1237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082" y="1883592"/>
            <a:ext cx="3096344" cy="20642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564" y="1844824"/>
            <a:ext cx="2084967" cy="13899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248" y="3501008"/>
            <a:ext cx="1909398" cy="12729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082" y="4260980"/>
            <a:ext cx="2964498" cy="19763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979645"/>
              </p:ext>
            </p:extLst>
          </p:nvPr>
        </p:nvGraphicFramePr>
        <p:xfrm>
          <a:off x="-3874" y="5999675"/>
          <a:ext cx="1082675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Imagen de mapa de bits" r:id="rId10" imgW="2715004" imgH="1933333" progId="Paint.Picture">
                  <p:embed/>
                </p:oleObj>
              </mc:Choice>
              <mc:Fallback>
                <p:oleObj name="Imagen de mapa de bits" r:id="rId10" imgW="2715004" imgH="1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74" y="5999675"/>
                        <a:ext cx="1082675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6 Imagen" descr="Logp promocion federacion.bmp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91238" y="6083352"/>
            <a:ext cx="2000250" cy="666750"/>
          </a:xfrm>
          <a:prstGeom prst="rect">
            <a:avLst/>
          </a:prstGeom>
        </p:spPr>
      </p:pic>
      <p:pic>
        <p:nvPicPr>
          <p:cNvPr id="14" name="7 Imagen" descr="logo salud federal.bmp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81185" y="6010788"/>
            <a:ext cx="1357322" cy="714375"/>
          </a:xfrm>
          <a:prstGeom prst="rect">
            <a:avLst/>
          </a:prstGeom>
        </p:spPr>
      </p:pic>
      <p:pic>
        <p:nvPicPr>
          <p:cNvPr id="15" name="9 Imagen" descr="SALUD DE TLAXCALA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52320" y="6080448"/>
            <a:ext cx="1500198" cy="714380"/>
          </a:xfrm>
          <a:prstGeom prst="rect">
            <a:avLst/>
          </a:prstGeom>
        </p:spPr>
      </p:pic>
      <p:pic>
        <p:nvPicPr>
          <p:cNvPr id="16" name="10 Imag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55" y="6080448"/>
            <a:ext cx="1214203" cy="60241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7"/>
          <a:stretch/>
        </p:blipFill>
        <p:spPr>
          <a:xfrm>
            <a:off x="6037272" y="5874669"/>
            <a:ext cx="1130373" cy="8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3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rminador 16"/>
          <p:cNvSpPr/>
          <p:nvPr/>
        </p:nvSpPr>
        <p:spPr>
          <a:xfrm>
            <a:off x="323528" y="188640"/>
            <a:ext cx="5400600" cy="1142972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Terminador 21"/>
          <p:cNvSpPr/>
          <p:nvPr/>
        </p:nvSpPr>
        <p:spPr>
          <a:xfrm>
            <a:off x="16506" y="476672"/>
            <a:ext cx="5508104" cy="1089617"/>
          </a:xfrm>
          <a:prstGeom prst="flowChartTerminator">
            <a:avLst/>
          </a:prstGeom>
          <a:solidFill>
            <a:srgbClr val="99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Procesos para la certificación de las comunidades saludables </a:t>
            </a:r>
            <a:endParaRPr lang="es-MX" sz="1050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052002"/>
              </p:ext>
            </p:extLst>
          </p:nvPr>
        </p:nvGraphicFramePr>
        <p:xfrm>
          <a:off x="1929979" y="2060848"/>
          <a:ext cx="6643736" cy="60960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660934"/>
                <a:gridCol w="1660934"/>
                <a:gridCol w="1660934"/>
                <a:gridCol w="1660934"/>
              </a:tblGrid>
              <a:tr h="280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 dirty="0"/>
                        <a:t>I</a:t>
                      </a:r>
                      <a:endParaRPr lang="es-MX" sz="2400" b="1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 dirty="0"/>
                        <a:t>Organización</a:t>
                      </a:r>
                      <a:endParaRPr lang="es-MX" sz="24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 dirty="0"/>
                        <a:t>II</a:t>
                      </a:r>
                      <a:endParaRPr lang="es-MX" sz="2400" b="1" dirty="0"/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s-ES_tradnl" sz="2000" b="1" dirty="0"/>
                        <a:t>Capacitación</a:t>
                      </a:r>
                      <a:endParaRPr lang="es-MX" sz="24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 dirty="0"/>
                        <a:t>III</a:t>
                      </a:r>
                      <a:endParaRPr lang="es-MX" sz="2400" b="1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 dirty="0"/>
                        <a:t>Ejecución</a:t>
                      </a:r>
                      <a:endParaRPr lang="es-MX" sz="24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 dirty="0"/>
                        <a:t>IV</a:t>
                      </a:r>
                      <a:endParaRPr lang="es-MX" sz="2400" b="1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 dirty="0"/>
                        <a:t>Seguimiento</a:t>
                      </a:r>
                      <a:endParaRPr lang="es-MX" sz="24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200363"/>
              </p:ext>
            </p:extLst>
          </p:nvPr>
        </p:nvGraphicFramePr>
        <p:xfrm>
          <a:off x="358342" y="2918104"/>
          <a:ext cx="8286809" cy="571504"/>
        </p:xfrm>
        <a:graphic>
          <a:graphicData uri="http://schemas.openxmlformats.org/drawingml/2006/table">
            <a:tbl>
              <a:tblPr/>
              <a:tblGrid>
                <a:gridCol w="1563549"/>
                <a:gridCol w="1680815"/>
                <a:gridCol w="1680815"/>
                <a:gridCol w="1680815"/>
                <a:gridCol w="1680815"/>
              </a:tblGrid>
              <a:tr h="5715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b="1" dirty="0">
                          <a:latin typeface="Arial"/>
                          <a:ea typeface="Times New Roman"/>
                          <a:cs typeface="Times New Roman"/>
                        </a:rPr>
                        <a:t>Previa</a:t>
                      </a:r>
                      <a:endParaRPr lang="es-MX" sz="18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b="1" dirty="0">
                          <a:latin typeface="Arial"/>
                          <a:ea typeface="Times New Roman"/>
                          <a:cs typeface="Times New Roman"/>
                        </a:rPr>
                        <a:t>Comunidad Iniciada</a:t>
                      </a:r>
                      <a:endParaRPr lang="es-MX" sz="18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b="1" dirty="0">
                          <a:latin typeface="Arial"/>
                          <a:ea typeface="Times New Roman"/>
                          <a:cs typeface="Times New Roman"/>
                        </a:rPr>
                        <a:t>Comunidad Orientada</a:t>
                      </a:r>
                      <a:endParaRPr lang="es-MX" sz="18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b="1" dirty="0">
                          <a:latin typeface="Arial"/>
                          <a:ea typeface="Times New Roman"/>
                          <a:cs typeface="Times New Roman"/>
                        </a:rPr>
                        <a:t>Comunidad Activa</a:t>
                      </a:r>
                      <a:endParaRPr lang="es-MX" sz="18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b="1" dirty="0">
                          <a:latin typeface="Arial"/>
                          <a:ea typeface="Times New Roman"/>
                          <a:cs typeface="Times New Roman"/>
                        </a:rPr>
                        <a:t>Comunidad Certificada</a:t>
                      </a:r>
                      <a:endParaRPr lang="es-MX" sz="18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755576" y="5426060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/>
              <a:t>Ignacio Zaragoza</a:t>
            </a:r>
            <a:endParaRPr lang="es-ES" sz="28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5131558" y="5444643"/>
            <a:ext cx="2968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/>
              <a:t>San Diego Recova</a:t>
            </a:r>
            <a:endParaRPr lang="es-ES" sz="2800" b="1" dirty="0"/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979645"/>
              </p:ext>
            </p:extLst>
          </p:nvPr>
        </p:nvGraphicFramePr>
        <p:xfrm>
          <a:off x="-3874" y="5999675"/>
          <a:ext cx="1082675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Imagen de mapa de bits" r:id="rId3" imgW="2715004" imgH="1933333" progId="Paint.Picture">
                  <p:embed/>
                </p:oleObj>
              </mc:Choice>
              <mc:Fallback>
                <p:oleObj name="Imagen de mapa de bits" r:id="rId3" imgW="2715004" imgH="1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74" y="5999675"/>
                        <a:ext cx="1082675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6 Imagen" descr="Logp promocion federacion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1238" y="6083352"/>
            <a:ext cx="2000250" cy="666750"/>
          </a:xfrm>
          <a:prstGeom prst="rect">
            <a:avLst/>
          </a:prstGeom>
        </p:spPr>
      </p:pic>
      <p:pic>
        <p:nvPicPr>
          <p:cNvPr id="11" name="7 Imagen" descr="logo salud federal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1185" y="6010788"/>
            <a:ext cx="1357322" cy="714375"/>
          </a:xfrm>
          <a:prstGeom prst="rect">
            <a:avLst/>
          </a:prstGeom>
        </p:spPr>
      </p:pic>
      <p:pic>
        <p:nvPicPr>
          <p:cNvPr id="12" name="9 Imagen" descr="SALUD DE TLAXCAL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2320" y="6080448"/>
            <a:ext cx="1500198" cy="714380"/>
          </a:xfrm>
          <a:prstGeom prst="rect">
            <a:avLst/>
          </a:prstGeom>
        </p:spPr>
      </p:pic>
      <p:pic>
        <p:nvPicPr>
          <p:cNvPr id="13" name="10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55" y="6080448"/>
            <a:ext cx="1214203" cy="60241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7"/>
          <a:stretch/>
        </p:blipFill>
        <p:spPr>
          <a:xfrm>
            <a:off x="6037272" y="5874669"/>
            <a:ext cx="1130373" cy="8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2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Tabla"/>
          <p:cNvGraphicFramePr>
            <a:graphicFrameLocks noGrp="1"/>
          </p:cNvGraphicFramePr>
          <p:nvPr>
            <p:extLst/>
          </p:nvPr>
        </p:nvGraphicFramePr>
        <p:xfrm>
          <a:off x="2003468" y="116632"/>
          <a:ext cx="6889012" cy="487680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1722253"/>
                <a:gridCol w="1722253"/>
                <a:gridCol w="1722253"/>
                <a:gridCol w="1722253"/>
              </a:tblGrid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I</a:t>
                      </a:r>
                      <a:endParaRPr lang="es-MX" sz="18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Organización</a:t>
                      </a:r>
                      <a:endParaRPr lang="es-MX" sz="18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II</a:t>
                      </a:r>
                      <a:endParaRPr lang="es-MX" sz="1800" dirty="0"/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s-ES_tradnl" sz="1600" dirty="0"/>
                        <a:t>Capacitación</a:t>
                      </a:r>
                      <a:endParaRPr lang="es-MX" sz="18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III</a:t>
                      </a:r>
                      <a:endParaRPr lang="es-MX" sz="18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Ejecución</a:t>
                      </a:r>
                      <a:endParaRPr lang="es-MX" sz="18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IV</a:t>
                      </a:r>
                      <a:endParaRPr lang="es-MX" sz="18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Seguimiento</a:t>
                      </a:r>
                      <a:endParaRPr lang="es-MX" sz="18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/>
          </p:nvPr>
        </p:nvGraphicFramePr>
        <p:xfrm>
          <a:off x="395537" y="757864"/>
          <a:ext cx="8592744" cy="571504"/>
        </p:xfrm>
        <a:graphic>
          <a:graphicData uri="http://schemas.openxmlformats.org/drawingml/2006/table">
            <a:tbl>
              <a:tblPr/>
              <a:tblGrid>
                <a:gridCol w="1621272"/>
                <a:gridCol w="1742868"/>
                <a:gridCol w="1742868"/>
                <a:gridCol w="1742868"/>
                <a:gridCol w="1742868"/>
              </a:tblGrid>
              <a:tr h="5715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Previa</a:t>
                      </a:r>
                      <a:endParaRPr lang="es-MX" sz="2400" dirty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latin typeface="Arial"/>
                          <a:ea typeface="Times New Roman"/>
                          <a:cs typeface="Times New Roman"/>
                        </a:rPr>
                        <a:t>Comunidad Iniciada</a:t>
                      </a:r>
                      <a:endParaRPr lang="es-MX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latin typeface="Arial"/>
                          <a:ea typeface="Times New Roman"/>
                          <a:cs typeface="Times New Roman"/>
                        </a:rPr>
                        <a:t>Comunidad Orientada</a:t>
                      </a:r>
                      <a:endParaRPr lang="es-MX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latin typeface="Arial"/>
                          <a:ea typeface="Times New Roman"/>
                          <a:cs typeface="Times New Roman"/>
                        </a:rPr>
                        <a:t>Comunidad Activa</a:t>
                      </a:r>
                      <a:endParaRPr lang="es-MX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latin typeface="Arial"/>
                          <a:ea typeface="Times New Roman"/>
                          <a:cs typeface="Times New Roman"/>
                        </a:rPr>
                        <a:t>Comunidad Certificada</a:t>
                      </a:r>
                      <a:endParaRPr lang="es-MX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9" name="8 Flecha abajo"/>
          <p:cNvSpPr/>
          <p:nvPr/>
        </p:nvSpPr>
        <p:spPr>
          <a:xfrm>
            <a:off x="983567" y="1328596"/>
            <a:ext cx="648072" cy="516227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CuadroTexto 1"/>
          <p:cNvSpPr txBox="1"/>
          <p:nvPr/>
        </p:nvSpPr>
        <p:spPr>
          <a:xfrm>
            <a:off x="395537" y="1908802"/>
            <a:ext cx="302433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dirty="0" smtClean="0"/>
              <a:t>a) Selección de las localidades</a:t>
            </a:r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6156176" y="1878451"/>
            <a:ext cx="273630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b</a:t>
            </a:r>
            <a:r>
              <a:rPr lang="es-MX" dirty="0" smtClean="0"/>
              <a:t>) Identificación de lideres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79515"/>
            <a:ext cx="2952327" cy="19682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514139"/>
            <a:ext cx="2592288" cy="1728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29" y="2278134"/>
            <a:ext cx="2463134" cy="18473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979" y="4584940"/>
            <a:ext cx="2664296" cy="1998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Entornos\Documents\Respaldo EyCS\ENTORNOS Y COMUNIDADES 2014\Fotos Monitoreo agentes y procuradoras y entornos vivienda\DSC0356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17132"/>
            <a:ext cx="2736304" cy="185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ntornos\Documents\Respaldo EyCS\ENTORNOS Y COMUNIDADES 2014\Fotos Monitoreo agentes y procuradoras y entornos vivienda\DSC0369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788" y="4630634"/>
            <a:ext cx="2443819" cy="183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07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Flecha abajo"/>
          <p:cNvSpPr/>
          <p:nvPr/>
        </p:nvSpPr>
        <p:spPr>
          <a:xfrm>
            <a:off x="2339752" y="1268760"/>
            <a:ext cx="792088" cy="324036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6" name="6 Tabla"/>
          <p:cNvGraphicFramePr>
            <a:graphicFrameLocks noGrp="1"/>
          </p:cNvGraphicFramePr>
          <p:nvPr>
            <p:extLst/>
          </p:nvPr>
        </p:nvGraphicFramePr>
        <p:xfrm>
          <a:off x="2003468" y="116632"/>
          <a:ext cx="6889012" cy="487680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1722253"/>
                <a:gridCol w="1722253"/>
                <a:gridCol w="1722253"/>
                <a:gridCol w="1722253"/>
              </a:tblGrid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I</a:t>
                      </a:r>
                      <a:endParaRPr lang="es-MX" sz="18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Organización</a:t>
                      </a:r>
                      <a:endParaRPr lang="es-MX" sz="18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II</a:t>
                      </a:r>
                      <a:endParaRPr lang="es-MX" sz="1800" dirty="0"/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s-ES_tradnl" sz="1600" dirty="0"/>
                        <a:t>Capacitación</a:t>
                      </a:r>
                      <a:endParaRPr lang="es-MX" sz="18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III</a:t>
                      </a:r>
                      <a:endParaRPr lang="es-MX" sz="18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Ejecución</a:t>
                      </a:r>
                      <a:endParaRPr lang="es-MX" sz="18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IV</a:t>
                      </a:r>
                      <a:endParaRPr lang="es-MX" sz="18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Seguimiento</a:t>
                      </a:r>
                      <a:endParaRPr lang="es-MX" sz="18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aphicFrame>
        <p:nvGraphicFramePr>
          <p:cNvPr id="7" name="7 Tabla"/>
          <p:cNvGraphicFramePr>
            <a:graphicFrameLocks noGrp="1"/>
          </p:cNvGraphicFramePr>
          <p:nvPr>
            <p:extLst/>
          </p:nvPr>
        </p:nvGraphicFramePr>
        <p:xfrm>
          <a:off x="395537" y="757864"/>
          <a:ext cx="8592744" cy="571504"/>
        </p:xfrm>
        <a:graphic>
          <a:graphicData uri="http://schemas.openxmlformats.org/drawingml/2006/table">
            <a:tbl>
              <a:tblPr/>
              <a:tblGrid>
                <a:gridCol w="1621272"/>
                <a:gridCol w="1742868"/>
                <a:gridCol w="1742868"/>
                <a:gridCol w="1742868"/>
                <a:gridCol w="1742868"/>
              </a:tblGrid>
              <a:tr h="5715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Previa</a:t>
                      </a:r>
                      <a:endParaRPr lang="es-MX" sz="2400" dirty="0">
                        <a:solidFill>
                          <a:schemeClr val="tx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Comunidad Iniciada</a:t>
                      </a:r>
                      <a:endParaRPr lang="es-MX" sz="1600" dirty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latin typeface="Arial"/>
                          <a:ea typeface="Times New Roman"/>
                          <a:cs typeface="Times New Roman"/>
                        </a:rPr>
                        <a:t>Comunidad Orientada</a:t>
                      </a:r>
                      <a:endParaRPr lang="es-MX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latin typeface="Arial"/>
                          <a:ea typeface="Times New Roman"/>
                          <a:cs typeface="Times New Roman"/>
                        </a:rPr>
                        <a:t>Comunidad Activa</a:t>
                      </a:r>
                      <a:endParaRPr lang="es-MX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latin typeface="Arial"/>
                          <a:ea typeface="Times New Roman"/>
                          <a:cs typeface="Times New Roman"/>
                        </a:rPr>
                        <a:t>Comunidad Certificada</a:t>
                      </a:r>
                      <a:endParaRPr lang="es-MX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191391" y="1863430"/>
            <a:ext cx="5256583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dirty="0" smtClean="0"/>
              <a:t>a) El personal de salud forma el comité local de salud</a:t>
            </a:r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6228184" y="1863430"/>
            <a:ext cx="2546919" cy="38055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b</a:t>
            </a:r>
            <a:r>
              <a:rPr lang="es-MX" dirty="0" smtClean="0"/>
              <a:t>) Diagnostico de Salud</a:t>
            </a:r>
            <a:endParaRPr lang="es-MX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6"/>
          <a:stretch/>
        </p:blipFill>
        <p:spPr>
          <a:xfrm>
            <a:off x="224048" y="4828482"/>
            <a:ext cx="2979800" cy="17869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Entornos\Documents\Respaldo EyCS\Fotos actc. esc y comunidades saludable\fotos act. fisica y alimentación saludable 2014\DSC028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320" y="4611470"/>
            <a:ext cx="2839864" cy="212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Entornos\Documents\Respaldo EyCS\ENTORNOS Y COMUNIDADES 2014\Fotos Monitoreo agentes y procuradoras y entornos vivienda\DSC035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08" y="2655572"/>
            <a:ext cx="2487374" cy="186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Entornos\Documents\Respaldo EyCS\ENTORNOS Y COMUNIDADES 2014\Fotos Monitoreo agentes y procuradoras y entornos vivienda\DSC0356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716" y="4611470"/>
            <a:ext cx="2670779" cy="212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Entornos\Documents\Respaldo EyCS\ENTORNOS Y COMUNIDADES 2014\Fotos Monitoreo agentes y procuradoras y entornos vivienda\DSC035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474" y="2674517"/>
            <a:ext cx="250473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ntornos\Documents\Respaldo EyCS\ENTORNOS Y COMUNIDADES 2014\Fotos Monitoreo agentes y procuradoras y entornos vivienda\DSC035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014" y="2531527"/>
            <a:ext cx="2652767" cy="198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979645"/>
              </p:ext>
            </p:extLst>
          </p:nvPr>
        </p:nvGraphicFramePr>
        <p:xfrm>
          <a:off x="-3874" y="5999675"/>
          <a:ext cx="1082675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Imagen de mapa de bits" r:id="rId9" imgW="2715004" imgH="1933333" progId="Paint.Picture">
                  <p:embed/>
                </p:oleObj>
              </mc:Choice>
              <mc:Fallback>
                <p:oleObj name="Imagen de mapa de bits" r:id="rId9" imgW="2715004" imgH="1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74" y="5999675"/>
                        <a:ext cx="1082675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6 Imagen" descr="Logp promocion federacion.bmp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91238" y="6083352"/>
            <a:ext cx="2000250" cy="666750"/>
          </a:xfrm>
          <a:prstGeom prst="rect">
            <a:avLst/>
          </a:prstGeom>
        </p:spPr>
      </p:pic>
      <p:pic>
        <p:nvPicPr>
          <p:cNvPr id="15" name="7 Imagen" descr="logo salud federal.bmp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81185" y="6010788"/>
            <a:ext cx="1357322" cy="714375"/>
          </a:xfrm>
          <a:prstGeom prst="rect">
            <a:avLst/>
          </a:prstGeom>
        </p:spPr>
      </p:pic>
      <p:pic>
        <p:nvPicPr>
          <p:cNvPr id="16" name="9 Imagen" descr="SALUD DE TLAXCALA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2320" y="6080448"/>
            <a:ext cx="1500198" cy="714380"/>
          </a:xfrm>
          <a:prstGeom prst="rect">
            <a:avLst/>
          </a:prstGeom>
        </p:spPr>
      </p:pic>
      <p:pic>
        <p:nvPicPr>
          <p:cNvPr id="17" name="10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55" y="6080448"/>
            <a:ext cx="1214203" cy="60241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7"/>
          <a:stretch/>
        </p:blipFill>
        <p:spPr>
          <a:xfrm>
            <a:off x="6037272" y="5874669"/>
            <a:ext cx="1130373" cy="8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4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Flecha abajo"/>
          <p:cNvSpPr/>
          <p:nvPr/>
        </p:nvSpPr>
        <p:spPr>
          <a:xfrm>
            <a:off x="4355976" y="1268760"/>
            <a:ext cx="648072" cy="21602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9" name="6 Tabla"/>
          <p:cNvGraphicFramePr>
            <a:graphicFrameLocks noGrp="1"/>
          </p:cNvGraphicFramePr>
          <p:nvPr>
            <p:extLst/>
          </p:nvPr>
        </p:nvGraphicFramePr>
        <p:xfrm>
          <a:off x="2003468" y="116632"/>
          <a:ext cx="6889012" cy="487680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1722253"/>
                <a:gridCol w="1722253"/>
                <a:gridCol w="1722253"/>
                <a:gridCol w="1722253"/>
              </a:tblGrid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I</a:t>
                      </a:r>
                      <a:endParaRPr lang="es-MX" sz="18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Organización</a:t>
                      </a:r>
                      <a:endParaRPr lang="es-MX" sz="18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II</a:t>
                      </a:r>
                      <a:endParaRPr lang="es-MX" sz="1800" dirty="0"/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s-ES_tradnl" sz="1600" dirty="0"/>
                        <a:t>Capacitación</a:t>
                      </a:r>
                      <a:endParaRPr lang="es-MX" sz="18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III</a:t>
                      </a:r>
                      <a:endParaRPr lang="es-MX" sz="18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Ejecución</a:t>
                      </a:r>
                      <a:endParaRPr lang="es-MX" sz="18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IV</a:t>
                      </a:r>
                      <a:endParaRPr lang="es-MX" sz="18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Seguimiento</a:t>
                      </a:r>
                      <a:endParaRPr lang="es-MX" sz="18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aphicFrame>
        <p:nvGraphicFramePr>
          <p:cNvPr id="10" name="7 Tabla"/>
          <p:cNvGraphicFramePr>
            <a:graphicFrameLocks noGrp="1"/>
          </p:cNvGraphicFramePr>
          <p:nvPr>
            <p:extLst/>
          </p:nvPr>
        </p:nvGraphicFramePr>
        <p:xfrm>
          <a:off x="395537" y="757864"/>
          <a:ext cx="8506488" cy="571504"/>
        </p:xfrm>
        <a:graphic>
          <a:graphicData uri="http://schemas.openxmlformats.org/drawingml/2006/table">
            <a:tbl>
              <a:tblPr/>
              <a:tblGrid>
                <a:gridCol w="1621272"/>
                <a:gridCol w="1820863"/>
                <a:gridCol w="1578617"/>
                <a:gridCol w="1742868"/>
                <a:gridCol w="1742868"/>
              </a:tblGrid>
              <a:tr h="5715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Previa</a:t>
                      </a:r>
                      <a:endParaRPr lang="es-MX" sz="2400" dirty="0">
                        <a:solidFill>
                          <a:schemeClr val="tx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Comunidad Iniciada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Comunidad Orientada</a:t>
                      </a:r>
                      <a:endParaRPr lang="es-MX" sz="1600" dirty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latin typeface="Arial"/>
                          <a:ea typeface="Times New Roman"/>
                          <a:cs typeface="Times New Roman"/>
                        </a:rPr>
                        <a:t>Comunidad Activa</a:t>
                      </a:r>
                      <a:endParaRPr lang="es-MX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latin typeface="Arial"/>
                          <a:ea typeface="Times New Roman"/>
                          <a:cs typeface="Times New Roman"/>
                        </a:rPr>
                        <a:t>Comunidad Certificada</a:t>
                      </a:r>
                      <a:endParaRPr lang="es-MX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107504" y="1772816"/>
            <a:ext cx="8232823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dirty="0" smtClean="0"/>
              <a:t>a) Desarrollo de competencias en salud a través de la formación y capacitación de  agentes y procuradores de la salud</a:t>
            </a:r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3589652" y="5445224"/>
            <a:ext cx="2602528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/>
              <a:t>b</a:t>
            </a:r>
            <a:r>
              <a:rPr lang="es-MX" dirty="0" smtClean="0"/>
              <a:t>) Creación de entornos favorables a la salud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590" y="3160112"/>
            <a:ext cx="2828792" cy="18858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36" y="4745142"/>
            <a:ext cx="2483768" cy="1862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3" b="12140"/>
          <a:stretch/>
        </p:blipFill>
        <p:spPr>
          <a:xfrm>
            <a:off x="6418444" y="5156321"/>
            <a:ext cx="2592288" cy="1512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/>
          <p:cNvSpPr txBox="1"/>
          <p:nvPr/>
        </p:nvSpPr>
        <p:spPr>
          <a:xfrm>
            <a:off x="3972732" y="2494940"/>
            <a:ext cx="489142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/>
              <a:t>c</a:t>
            </a:r>
            <a:r>
              <a:rPr lang="es-MX" dirty="0" smtClean="0"/>
              <a:t>) Organización y participación comunitaria</a:t>
            </a:r>
            <a:endParaRPr lang="es-MX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313" y="3234081"/>
            <a:ext cx="2393656" cy="15915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 descr="C:\Users\Entornos\Documents\Respaldo EyCS\FOTOS ENTORNOS 2014-2015\DSC008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6" y="2549199"/>
            <a:ext cx="2597452" cy="194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979645"/>
              </p:ext>
            </p:extLst>
          </p:nvPr>
        </p:nvGraphicFramePr>
        <p:xfrm>
          <a:off x="-3874" y="5999675"/>
          <a:ext cx="1082675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Imagen de mapa de bits" r:id="rId8" imgW="2715004" imgH="1933333" progId="Paint.Picture">
                  <p:embed/>
                </p:oleObj>
              </mc:Choice>
              <mc:Fallback>
                <p:oleObj name="Imagen de mapa de bits" r:id="rId8" imgW="2715004" imgH="1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74" y="5999675"/>
                        <a:ext cx="1082675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6 Imagen" descr="Logp promocion federacion.bmp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1238" y="6083352"/>
            <a:ext cx="2000250" cy="666750"/>
          </a:xfrm>
          <a:prstGeom prst="rect">
            <a:avLst/>
          </a:prstGeom>
        </p:spPr>
      </p:pic>
      <p:pic>
        <p:nvPicPr>
          <p:cNvPr id="19" name="7 Imagen" descr="logo salud federal.bmp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81185" y="6010788"/>
            <a:ext cx="1357322" cy="714375"/>
          </a:xfrm>
          <a:prstGeom prst="rect">
            <a:avLst/>
          </a:prstGeom>
        </p:spPr>
      </p:pic>
      <p:pic>
        <p:nvPicPr>
          <p:cNvPr id="20" name="9 Imagen" descr="SALUD DE TLAXCALA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52320" y="6080448"/>
            <a:ext cx="1500198" cy="714380"/>
          </a:xfrm>
          <a:prstGeom prst="rect">
            <a:avLst/>
          </a:prstGeom>
        </p:spPr>
      </p:pic>
      <p:pic>
        <p:nvPicPr>
          <p:cNvPr id="21" name="10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55" y="6080448"/>
            <a:ext cx="1214203" cy="602416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7"/>
          <a:stretch/>
        </p:blipFill>
        <p:spPr>
          <a:xfrm>
            <a:off x="6037272" y="5874669"/>
            <a:ext cx="1130373" cy="8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6 Tabla"/>
          <p:cNvGraphicFramePr>
            <a:graphicFrameLocks noGrp="1"/>
          </p:cNvGraphicFramePr>
          <p:nvPr>
            <p:extLst/>
          </p:nvPr>
        </p:nvGraphicFramePr>
        <p:xfrm>
          <a:off x="2003468" y="116632"/>
          <a:ext cx="6889012" cy="487680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1722253"/>
                <a:gridCol w="1722253"/>
                <a:gridCol w="1722253"/>
                <a:gridCol w="1722253"/>
              </a:tblGrid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I</a:t>
                      </a:r>
                      <a:endParaRPr lang="es-MX" sz="18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Organización</a:t>
                      </a:r>
                      <a:endParaRPr lang="es-MX" sz="18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II</a:t>
                      </a:r>
                      <a:endParaRPr lang="es-MX" sz="1800" dirty="0"/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s-ES_tradnl" sz="1600" dirty="0"/>
                        <a:t>Capacitación</a:t>
                      </a:r>
                      <a:endParaRPr lang="es-MX" sz="18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III</a:t>
                      </a:r>
                      <a:endParaRPr lang="es-MX" sz="18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Ejecución</a:t>
                      </a:r>
                      <a:endParaRPr lang="es-MX" sz="18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IV</a:t>
                      </a:r>
                      <a:endParaRPr lang="es-MX" sz="18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Seguimiento</a:t>
                      </a:r>
                      <a:endParaRPr lang="es-MX" sz="18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aphicFrame>
        <p:nvGraphicFramePr>
          <p:cNvPr id="7" name="7 Tabla"/>
          <p:cNvGraphicFramePr>
            <a:graphicFrameLocks noGrp="1"/>
          </p:cNvGraphicFramePr>
          <p:nvPr>
            <p:extLst/>
          </p:nvPr>
        </p:nvGraphicFramePr>
        <p:xfrm>
          <a:off x="395537" y="757864"/>
          <a:ext cx="8506488" cy="571504"/>
        </p:xfrm>
        <a:graphic>
          <a:graphicData uri="http://schemas.openxmlformats.org/drawingml/2006/table">
            <a:tbl>
              <a:tblPr/>
              <a:tblGrid>
                <a:gridCol w="1621272"/>
                <a:gridCol w="1820863"/>
                <a:gridCol w="1578617"/>
                <a:gridCol w="1742868"/>
                <a:gridCol w="1742868"/>
              </a:tblGrid>
              <a:tr h="5715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Previa</a:t>
                      </a:r>
                      <a:endParaRPr lang="es-MX" sz="2400" dirty="0">
                        <a:solidFill>
                          <a:schemeClr val="tx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Comunidad Iniciada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Comunidad Orientada</a:t>
                      </a:r>
                      <a:endParaRPr lang="es-MX" sz="1600" b="1" dirty="0">
                        <a:solidFill>
                          <a:schemeClr val="tx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 smtClean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Comunidad Activa</a:t>
                      </a:r>
                      <a:endParaRPr lang="es-MX" sz="1600" dirty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 smtClean="0">
                          <a:latin typeface="Arial"/>
                          <a:ea typeface="Times New Roman"/>
                          <a:cs typeface="Times New Roman"/>
                        </a:rPr>
                        <a:t>Comunidad </a:t>
                      </a:r>
                      <a:r>
                        <a:rPr lang="es-ES_tradnl" sz="1400" b="1" dirty="0">
                          <a:latin typeface="Arial"/>
                          <a:ea typeface="Times New Roman"/>
                          <a:cs typeface="Times New Roman"/>
                        </a:rPr>
                        <a:t>Certificada</a:t>
                      </a:r>
                      <a:endParaRPr lang="es-MX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3284" r="4325" b="20390"/>
          <a:stretch/>
        </p:blipFill>
        <p:spPr>
          <a:xfrm>
            <a:off x="251520" y="1556792"/>
            <a:ext cx="4104456" cy="20162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86" y="1703912"/>
            <a:ext cx="2195736" cy="14638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00441"/>
            <a:ext cx="2520280" cy="16801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1"/>
          <a:stretch/>
        </p:blipFill>
        <p:spPr>
          <a:xfrm>
            <a:off x="3246186" y="3521692"/>
            <a:ext cx="2771800" cy="18628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72"/>
          <a:stretch/>
        </p:blipFill>
        <p:spPr>
          <a:xfrm>
            <a:off x="6294010" y="5085184"/>
            <a:ext cx="2693227" cy="15841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932" y="1545691"/>
            <a:ext cx="1864720" cy="1398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729594"/>
            <a:ext cx="2483768" cy="9801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7"/>
          <a:stretch/>
        </p:blipFill>
        <p:spPr>
          <a:xfrm>
            <a:off x="3798638" y="5667424"/>
            <a:ext cx="1666896" cy="10422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3" descr="C:\Users\Entornos\Documents\Respaldo EyCS\Fotos actc. esc y comunidades saludable\fotos act. fisica y alimentación saludable 2014\DSC0287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534" y="3284984"/>
            <a:ext cx="2316178" cy="173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979645"/>
              </p:ext>
            </p:extLst>
          </p:nvPr>
        </p:nvGraphicFramePr>
        <p:xfrm>
          <a:off x="-3874" y="5999675"/>
          <a:ext cx="1082675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Imagen de mapa de bits" r:id="rId12" imgW="2715004" imgH="1933333" progId="Paint.Picture">
                  <p:embed/>
                </p:oleObj>
              </mc:Choice>
              <mc:Fallback>
                <p:oleObj name="Imagen de mapa de bits" r:id="rId12" imgW="2715004" imgH="1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74" y="5999675"/>
                        <a:ext cx="1082675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6 Imagen" descr="Logp promocion federacion.bmp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91238" y="6083352"/>
            <a:ext cx="2000250" cy="666750"/>
          </a:xfrm>
          <a:prstGeom prst="rect">
            <a:avLst/>
          </a:prstGeom>
        </p:spPr>
      </p:pic>
      <p:pic>
        <p:nvPicPr>
          <p:cNvPr id="16" name="7 Imagen" descr="logo salud federal.bmp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81185" y="6010788"/>
            <a:ext cx="1357322" cy="714375"/>
          </a:xfrm>
          <a:prstGeom prst="rect">
            <a:avLst/>
          </a:prstGeom>
        </p:spPr>
      </p:pic>
      <p:pic>
        <p:nvPicPr>
          <p:cNvPr id="17" name="9 Imagen" descr="SALUD DE TLAXCALA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52320" y="6080448"/>
            <a:ext cx="1500198" cy="714380"/>
          </a:xfrm>
          <a:prstGeom prst="rect">
            <a:avLst/>
          </a:prstGeom>
        </p:spPr>
      </p:pic>
      <p:pic>
        <p:nvPicPr>
          <p:cNvPr id="18" name="10 Imagen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55" y="6080448"/>
            <a:ext cx="1214203" cy="60241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7"/>
          <a:stretch/>
        </p:blipFill>
        <p:spPr>
          <a:xfrm>
            <a:off x="6037272" y="5874669"/>
            <a:ext cx="1130373" cy="8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3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6 Tabla"/>
          <p:cNvGraphicFramePr>
            <a:graphicFrameLocks noGrp="1"/>
          </p:cNvGraphicFramePr>
          <p:nvPr>
            <p:extLst/>
          </p:nvPr>
        </p:nvGraphicFramePr>
        <p:xfrm>
          <a:off x="2003468" y="116632"/>
          <a:ext cx="6889012" cy="487680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1722253"/>
                <a:gridCol w="1722253"/>
                <a:gridCol w="1722253"/>
                <a:gridCol w="1722253"/>
              </a:tblGrid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I</a:t>
                      </a:r>
                      <a:endParaRPr lang="es-MX" sz="18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Organización</a:t>
                      </a:r>
                      <a:endParaRPr lang="es-MX" sz="18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II</a:t>
                      </a:r>
                      <a:endParaRPr lang="es-MX" sz="1800" dirty="0"/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13360" algn="l"/>
                        </a:tabLst>
                      </a:pPr>
                      <a:r>
                        <a:rPr lang="es-ES_tradnl" sz="1600" dirty="0"/>
                        <a:t>Capacitación</a:t>
                      </a:r>
                      <a:endParaRPr lang="es-MX" sz="18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III</a:t>
                      </a:r>
                      <a:endParaRPr lang="es-MX" sz="18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Ejecución</a:t>
                      </a:r>
                      <a:endParaRPr lang="es-MX" sz="18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IV</a:t>
                      </a:r>
                      <a:endParaRPr lang="es-MX" sz="1800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dirty="0"/>
                        <a:t>Seguimiento</a:t>
                      </a:r>
                      <a:endParaRPr lang="es-MX" sz="18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aphicFrame>
        <p:nvGraphicFramePr>
          <p:cNvPr id="6" name="7 Tabla"/>
          <p:cNvGraphicFramePr>
            <a:graphicFrameLocks noGrp="1"/>
          </p:cNvGraphicFramePr>
          <p:nvPr>
            <p:extLst/>
          </p:nvPr>
        </p:nvGraphicFramePr>
        <p:xfrm>
          <a:off x="395537" y="757864"/>
          <a:ext cx="8506488" cy="571504"/>
        </p:xfrm>
        <a:graphic>
          <a:graphicData uri="http://schemas.openxmlformats.org/drawingml/2006/table">
            <a:tbl>
              <a:tblPr/>
              <a:tblGrid>
                <a:gridCol w="1621272"/>
                <a:gridCol w="1820863"/>
                <a:gridCol w="1578617"/>
                <a:gridCol w="1742868"/>
                <a:gridCol w="1742868"/>
              </a:tblGrid>
              <a:tr h="5715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Previa</a:t>
                      </a:r>
                      <a:endParaRPr lang="es-MX" sz="2400" dirty="0">
                        <a:solidFill>
                          <a:schemeClr val="tx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Comunidad Iniciada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Comunidad Orientada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latin typeface="Arial"/>
                          <a:ea typeface="Times New Roman"/>
                          <a:cs typeface="Times New Roman"/>
                        </a:rPr>
                        <a:t>Comunidad Activa</a:t>
                      </a:r>
                      <a:endParaRPr lang="es-MX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Comunidad Certificada</a:t>
                      </a:r>
                      <a:endParaRPr lang="es-MX" sz="1600" dirty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683568" y="1499918"/>
            <a:ext cx="424847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Resultados obtenidos en la comunidad</a:t>
            </a:r>
            <a:r>
              <a:rPr lang="es-MX" b="1" dirty="0" smtClean="0">
                <a:solidFill>
                  <a:schemeClr val="bg1"/>
                </a:solidFill>
              </a:rPr>
              <a:t>:</a:t>
            </a: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05" y="4342582"/>
            <a:ext cx="1455175" cy="21827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534" y="4307936"/>
            <a:ext cx="1455175" cy="21827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342582"/>
            <a:ext cx="3170582" cy="21137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949" y="4307936"/>
            <a:ext cx="1497376" cy="2252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684" y="2125206"/>
            <a:ext cx="2533883" cy="1689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2" y="2139710"/>
            <a:ext cx="2777576" cy="18517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074" y="2093905"/>
            <a:ext cx="2627784" cy="17518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12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2411760" y="1158099"/>
            <a:ext cx="374441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Comunidades Certificadas en 2014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3250" r="15351" b="4850"/>
          <a:stretch/>
        </p:blipFill>
        <p:spPr>
          <a:xfrm>
            <a:off x="556712" y="2092670"/>
            <a:ext cx="3744416" cy="31070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650" r="5113"/>
          <a:stretch/>
        </p:blipFill>
        <p:spPr>
          <a:xfrm>
            <a:off x="4788024" y="2092670"/>
            <a:ext cx="3744416" cy="30808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6 CuadroTexto"/>
          <p:cNvSpPr txBox="1"/>
          <p:nvPr/>
        </p:nvSpPr>
        <p:spPr>
          <a:xfrm>
            <a:off x="1564824" y="5581568"/>
            <a:ext cx="1728192" cy="36681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Ignacio Zaragoza</a:t>
            </a:r>
            <a:endParaRPr lang="es-ES" dirty="0"/>
          </a:p>
        </p:txBody>
      </p:sp>
      <p:sp>
        <p:nvSpPr>
          <p:cNvPr id="11" name="6 CuadroTexto"/>
          <p:cNvSpPr txBox="1"/>
          <p:nvPr/>
        </p:nvSpPr>
        <p:spPr>
          <a:xfrm>
            <a:off x="5364088" y="5625013"/>
            <a:ext cx="208823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San Diego Recova</a:t>
            </a:r>
            <a:endParaRPr lang="es-ES" dirty="0"/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979645"/>
              </p:ext>
            </p:extLst>
          </p:nvPr>
        </p:nvGraphicFramePr>
        <p:xfrm>
          <a:off x="-3874" y="5999675"/>
          <a:ext cx="1082675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Imagen de mapa de bits" r:id="rId5" imgW="2715004" imgH="1933333" progId="Paint.Picture">
                  <p:embed/>
                </p:oleObj>
              </mc:Choice>
              <mc:Fallback>
                <p:oleObj name="Imagen de mapa de bits" r:id="rId5" imgW="2715004" imgH="1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74" y="5999675"/>
                        <a:ext cx="1082675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6 Imagen" descr="Logp promocion federacion.bm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1238" y="6083352"/>
            <a:ext cx="2000250" cy="666750"/>
          </a:xfrm>
          <a:prstGeom prst="rect">
            <a:avLst/>
          </a:prstGeom>
        </p:spPr>
      </p:pic>
      <p:pic>
        <p:nvPicPr>
          <p:cNvPr id="13" name="7 Imagen" descr="logo salud federal.bmp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1185" y="6010788"/>
            <a:ext cx="1357322" cy="714375"/>
          </a:xfrm>
          <a:prstGeom prst="rect">
            <a:avLst/>
          </a:prstGeom>
        </p:spPr>
      </p:pic>
      <p:pic>
        <p:nvPicPr>
          <p:cNvPr id="14" name="9 Imagen" descr="SALUD DE TLAXCALA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2320" y="6080448"/>
            <a:ext cx="1500198" cy="714380"/>
          </a:xfrm>
          <a:prstGeom prst="rect">
            <a:avLst/>
          </a:prstGeom>
        </p:spPr>
      </p:pic>
      <p:pic>
        <p:nvPicPr>
          <p:cNvPr id="15" name="10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55" y="6080448"/>
            <a:ext cx="1214203" cy="60241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7"/>
          <a:stretch/>
        </p:blipFill>
        <p:spPr>
          <a:xfrm>
            <a:off x="6037272" y="5874669"/>
            <a:ext cx="1130373" cy="8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6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http://www.institutodeenergia.com/site/images/stories/InstEnerImagenes/MapaTlaxcalaMexicoPagPrincipal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28162"/>
            <a:ext cx="5760640" cy="4054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http://www.inafed.gob.mx/work/enciclopedia/EMM29tlaxcala/municipios/mapas/29m01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13707"/>
            <a:ext cx="3096344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rminador 6"/>
          <p:cNvSpPr/>
          <p:nvPr/>
        </p:nvSpPr>
        <p:spPr>
          <a:xfrm>
            <a:off x="322617" y="343474"/>
            <a:ext cx="5400600" cy="710924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erminador 1"/>
          <p:cNvSpPr/>
          <p:nvPr/>
        </p:nvSpPr>
        <p:spPr>
          <a:xfrm>
            <a:off x="0" y="615488"/>
            <a:ext cx="5508104" cy="778870"/>
          </a:xfrm>
          <a:prstGeom prst="flowChartTerminator">
            <a:avLst/>
          </a:prstGeom>
          <a:solidFill>
            <a:srgbClr val="99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8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Ubicación</a:t>
            </a:r>
            <a:r>
              <a:rPr lang="es-MX" dirty="0" smtClean="0"/>
              <a:t> </a:t>
            </a:r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5652120" y="1757134"/>
            <a:ext cx="34563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El Municipio de Hueyotlipan se encuentra ubicado 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en el Altiplano central mexicano a 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 mil  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560 metros sobre el nivel del mar, 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sitúa en un eje de coordenadas geográficas entre los 19 grados 28 minutos latitud norte y 98 grados 21 minutos longitud 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oeste y cuenta con 13 mil 879 habitantes. 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979645"/>
              </p:ext>
            </p:extLst>
          </p:nvPr>
        </p:nvGraphicFramePr>
        <p:xfrm>
          <a:off x="-3874" y="5999675"/>
          <a:ext cx="1082675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Imagen de mapa de bits" r:id="rId5" imgW="2715004" imgH="1933333" progId="Paint.Picture">
                  <p:embed/>
                </p:oleObj>
              </mc:Choice>
              <mc:Fallback>
                <p:oleObj name="Imagen de mapa de bits" r:id="rId5" imgW="2715004" imgH="1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74" y="5999675"/>
                        <a:ext cx="1082675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6 Imagen" descr="Logp promocion federacion.bm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1238" y="6083352"/>
            <a:ext cx="2000250" cy="666750"/>
          </a:xfrm>
          <a:prstGeom prst="rect">
            <a:avLst/>
          </a:prstGeom>
        </p:spPr>
      </p:pic>
      <p:pic>
        <p:nvPicPr>
          <p:cNvPr id="11" name="7 Imagen" descr="logo salud federal.bmp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1185" y="6010788"/>
            <a:ext cx="1357322" cy="714375"/>
          </a:xfrm>
          <a:prstGeom prst="rect">
            <a:avLst/>
          </a:prstGeom>
        </p:spPr>
      </p:pic>
      <p:pic>
        <p:nvPicPr>
          <p:cNvPr id="12" name="9 Imagen" descr="SALUD DE TLAXCALA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2320" y="6080448"/>
            <a:ext cx="1500198" cy="714380"/>
          </a:xfrm>
          <a:prstGeom prst="rect">
            <a:avLst/>
          </a:prstGeom>
        </p:spPr>
      </p:pic>
      <p:pic>
        <p:nvPicPr>
          <p:cNvPr id="13" name="10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55" y="6080448"/>
            <a:ext cx="1214203" cy="60241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7"/>
          <a:stretch/>
        </p:blipFill>
        <p:spPr>
          <a:xfrm>
            <a:off x="6037272" y="5874669"/>
            <a:ext cx="1130373" cy="8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63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20091" y="838200"/>
            <a:ext cx="8888413" cy="43021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CERTIFICACIÓN DE </a:t>
            </a:r>
            <a:r>
              <a:rPr kumimoji="0" lang="es-MX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 ENTORNOS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FAVORABLE A LA SALUD</a:t>
            </a:r>
          </a:p>
        </p:txBody>
      </p:sp>
      <p:sp>
        <p:nvSpPr>
          <p:cNvPr id="5" name="4 Rectángulo redondeado"/>
          <p:cNvSpPr>
            <a:spLocks noChangeArrowheads="1"/>
          </p:cNvSpPr>
          <p:nvPr/>
        </p:nvSpPr>
        <p:spPr bwMode="auto">
          <a:xfrm>
            <a:off x="1187450" y="1954535"/>
            <a:ext cx="1100138" cy="452438"/>
          </a:xfrm>
          <a:prstGeom prst="roundRect">
            <a:avLst>
              <a:gd name="adj" fmla="val 16667"/>
            </a:avLst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solidFill>
              <a:srgbClr val="7030A0"/>
            </a:solidFill>
            <a:prstDash val="solid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MS PGothic" pitchFamily="34" charset="-128"/>
                <a:cs typeface="Arial" pitchFamily="34" charset="0"/>
              </a:rPr>
              <a:t>Fase 1</a:t>
            </a:r>
          </a:p>
        </p:txBody>
      </p:sp>
      <p:sp>
        <p:nvSpPr>
          <p:cNvPr id="6" name="5 Rectángulo redondeado"/>
          <p:cNvSpPr>
            <a:spLocks noChangeArrowheads="1"/>
          </p:cNvSpPr>
          <p:nvPr/>
        </p:nvSpPr>
        <p:spPr bwMode="auto">
          <a:xfrm>
            <a:off x="827088" y="2530798"/>
            <a:ext cx="1754187" cy="538162"/>
          </a:xfrm>
          <a:prstGeom prst="roundRect">
            <a:avLst>
              <a:gd name="adj" fmla="val 16667"/>
            </a:avLst>
          </a:prstGeom>
          <a:solidFill>
            <a:srgbClr val="8064A2">
              <a:lumMod val="40000"/>
              <a:lumOff val="60000"/>
            </a:srgbClr>
          </a:solidFill>
          <a:ln w="38100">
            <a:solidFill>
              <a:sysClr val="window" lastClr="FFFFF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MS PGothic" pitchFamily="34" charset="-128"/>
              </a:rPr>
              <a:t>Identificación de Entornos</a:t>
            </a:r>
          </a:p>
        </p:txBody>
      </p:sp>
      <p:sp>
        <p:nvSpPr>
          <p:cNvPr id="7" name="4 Rectángulo redondeado"/>
          <p:cNvSpPr>
            <a:spLocks noChangeArrowheads="1"/>
          </p:cNvSpPr>
          <p:nvPr/>
        </p:nvSpPr>
        <p:spPr bwMode="auto">
          <a:xfrm>
            <a:off x="3995738" y="2513335"/>
            <a:ext cx="1754187" cy="538163"/>
          </a:xfrm>
          <a:prstGeom prst="roundRect">
            <a:avLst>
              <a:gd name="adj" fmla="val 16667"/>
            </a:avLst>
          </a:prstGeom>
          <a:solidFill>
            <a:srgbClr val="8064A2">
              <a:lumMod val="40000"/>
              <a:lumOff val="60000"/>
            </a:srgbClr>
          </a:solidFill>
          <a:ln w="38100">
            <a:solidFill>
              <a:srgbClr val="8064A2">
                <a:lumMod val="40000"/>
                <a:lumOff val="60000"/>
              </a:srgbClr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MS PGothic" pitchFamily="34" charset="-128"/>
              </a:rPr>
              <a:t>Trabajo con la Comunidad</a:t>
            </a:r>
          </a:p>
        </p:txBody>
      </p:sp>
      <p:sp>
        <p:nvSpPr>
          <p:cNvPr id="8" name="7 Rectángulo redondeado"/>
          <p:cNvSpPr>
            <a:spLocks noChangeArrowheads="1"/>
          </p:cNvSpPr>
          <p:nvPr/>
        </p:nvSpPr>
        <p:spPr bwMode="auto">
          <a:xfrm>
            <a:off x="4284663" y="1954535"/>
            <a:ext cx="1100137" cy="452438"/>
          </a:xfrm>
          <a:prstGeom prst="roundRect">
            <a:avLst>
              <a:gd name="adj" fmla="val 16667"/>
            </a:avLst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solidFill>
              <a:srgbClr val="7030A0"/>
            </a:solidFill>
            <a:prstDash val="solid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MS PGothic" pitchFamily="34" charset="-128"/>
                <a:cs typeface="Arial" pitchFamily="34" charset="0"/>
              </a:rPr>
              <a:t>Fase</a:t>
            </a:r>
            <a:r>
              <a:rPr kumimoji="0" lang="es-MX" sz="1800" b="1" i="0" u="none" strike="noStrike" kern="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MS PGothic" pitchFamily="34" charset="-128"/>
                <a:cs typeface="Arial" pitchFamily="34" charset="0"/>
              </a:rPr>
              <a:t> 2</a:t>
            </a:r>
          </a:p>
        </p:txBody>
      </p:sp>
      <p:sp>
        <p:nvSpPr>
          <p:cNvPr id="9" name="4 Rectángulo redondeado"/>
          <p:cNvSpPr>
            <a:spLocks noChangeArrowheads="1"/>
          </p:cNvSpPr>
          <p:nvPr/>
        </p:nvSpPr>
        <p:spPr bwMode="auto">
          <a:xfrm>
            <a:off x="7145338" y="2513335"/>
            <a:ext cx="1754187" cy="538163"/>
          </a:xfrm>
          <a:prstGeom prst="roundRect">
            <a:avLst>
              <a:gd name="adj" fmla="val 16667"/>
            </a:avLst>
          </a:prstGeom>
          <a:solidFill>
            <a:srgbClr val="8064A2">
              <a:lumMod val="40000"/>
              <a:lumOff val="60000"/>
            </a:srgbClr>
          </a:solidFill>
          <a:ln w="38100">
            <a:solidFill>
              <a:sysClr val="window" lastClr="FFFFF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MS PGothic" pitchFamily="34" charset="-128"/>
              </a:rPr>
              <a:t>Certificación</a:t>
            </a:r>
          </a:p>
        </p:txBody>
      </p:sp>
      <p:sp>
        <p:nvSpPr>
          <p:cNvPr id="10" name="9 Rectángulo redondeado"/>
          <p:cNvSpPr>
            <a:spLocks noChangeArrowheads="1"/>
          </p:cNvSpPr>
          <p:nvPr/>
        </p:nvSpPr>
        <p:spPr bwMode="auto">
          <a:xfrm>
            <a:off x="7308850" y="1954535"/>
            <a:ext cx="1100138" cy="452438"/>
          </a:xfrm>
          <a:prstGeom prst="roundRect">
            <a:avLst>
              <a:gd name="adj" fmla="val 16667"/>
            </a:avLst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solidFill>
              <a:srgbClr val="7030A0"/>
            </a:solidFill>
            <a:prstDash val="solid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MS PGothic" pitchFamily="34" charset="-128"/>
                <a:cs typeface="Arial" pitchFamily="34" charset="0"/>
              </a:rPr>
              <a:t>Fase</a:t>
            </a:r>
            <a:r>
              <a:rPr kumimoji="0" lang="es-MX" sz="1800" b="1" i="0" u="none" strike="noStrike" kern="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MS PGothic" pitchFamily="34" charset="-128"/>
                <a:cs typeface="Arial" pitchFamily="34" charset="0"/>
              </a:rPr>
              <a:t> 3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539552" y="3391832"/>
            <a:ext cx="2664296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Se </a:t>
            </a:r>
            <a:r>
              <a:rPr lang="es-ES_tradnl" b="1" dirty="0" smtClean="0"/>
              <a:t>priorizan los entornos </a:t>
            </a:r>
            <a:r>
              <a:rPr lang="es-ES_tradnl" dirty="0" smtClean="0"/>
              <a:t>de acuerdo a las necesidades en coordinación con el personal de salud </a:t>
            </a:r>
            <a:endParaRPr lang="es-ES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563888" y="3284984"/>
            <a:ext cx="2664296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Se organiza a la comunidad para coordinar acciones para mejoramiento de entornos favorables a la salud</a:t>
            </a:r>
            <a:endParaRPr lang="es-E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4716016" y="5157192"/>
            <a:ext cx="2664296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Se fortalecen acciones Municipales para el mejoramiento de entornos</a:t>
            </a:r>
            <a:endParaRPr lang="es-ES" dirty="0"/>
          </a:p>
        </p:txBody>
      </p:sp>
      <p:sp>
        <p:nvSpPr>
          <p:cNvPr id="16" name="15 CuadroTexto"/>
          <p:cNvSpPr txBox="1"/>
          <p:nvPr/>
        </p:nvSpPr>
        <p:spPr>
          <a:xfrm>
            <a:off x="6444208" y="3501008"/>
            <a:ext cx="2664296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Personal de salud levanta una cédula para la validación de los entornos favorables trabajados</a:t>
            </a:r>
            <a:endParaRPr lang="es-ES" dirty="0"/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216711"/>
              </p:ext>
            </p:extLst>
          </p:nvPr>
        </p:nvGraphicFramePr>
        <p:xfrm>
          <a:off x="-21909" y="5999759"/>
          <a:ext cx="1082675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Imagen de mapa de bits" r:id="rId3" imgW="2715004" imgH="1933333" progId="Paint.Picture">
                  <p:embed/>
                </p:oleObj>
              </mc:Choice>
              <mc:Fallback>
                <p:oleObj name="Imagen de mapa de bits" r:id="rId3" imgW="2715004" imgH="1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1909" y="5999759"/>
                        <a:ext cx="1082675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6 Imagen" descr="Logp promocion federacion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3203" y="6083436"/>
            <a:ext cx="2000250" cy="666750"/>
          </a:xfrm>
          <a:prstGeom prst="rect">
            <a:avLst/>
          </a:prstGeom>
        </p:spPr>
      </p:pic>
      <p:pic>
        <p:nvPicPr>
          <p:cNvPr id="18" name="7 Imagen" descr="logo salud federal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7519" y="5201282"/>
            <a:ext cx="1357322" cy="714375"/>
          </a:xfrm>
          <a:prstGeom prst="rect">
            <a:avLst/>
          </a:prstGeom>
        </p:spPr>
      </p:pic>
      <p:pic>
        <p:nvPicPr>
          <p:cNvPr id="19" name="9 Imagen" descr="SALUD DE TLAXCAL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4285" y="6080532"/>
            <a:ext cx="1500198" cy="714380"/>
          </a:xfrm>
          <a:prstGeom prst="rect">
            <a:avLst/>
          </a:prstGeom>
        </p:spPr>
      </p:pic>
      <p:pic>
        <p:nvPicPr>
          <p:cNvPr id="20" name="10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20" y="6080532"/>
            <a:ext cx="1214203" cy="602416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7"/>
          <a:stretch/>
        </p:blipFill>
        <p:spPr>
          <a:xfrm>
            <a:off x="261901" y="5040484"/>
            <a:ext cx="1130373" cy="8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7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469" y="4033072"/>
            <a:ext cx="2733675" cy="185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7"/>
          <a:stretch/>
        </p:blipFill>
        <p:spPr>
          <a:xfrm>
            <a:off x="323528" y="4033072"/>
            <a:ext cx="2520280" cy="1916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5 Rectángulo redondeado"/>
          <p:cNvSpPr/>
          <p:nvPr/>
        </p:nvSpPr>
        <p:spPr>
          <a:xfrm>
            <a:off x="220091" y="838200"/>
            <a:ext cx="8888413" cy="43021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CERTIFICACIÓN DE </a:t>
            </a:r>
            <a:r>
              <a:rPr kumimoji="0" lang="es-MX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ENTORNOS 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rPr>
              <a:t>FAVORABLE A LA SALUD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33072"/>
            <a:ext cx="2820685" cy="185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88840"/>
            <a:ext cx="4536504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979645"/>
              </p:ext>
            </p:extLst>
          </p:nvPr>
        </p:nvGraphicFramePr>
        <p:xfrm>
          <a:off x="-3874" y="5999675"/>
          <a:ext cx="1082675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Imagen de mapa de bits" r:id="rId7" imgW="2715004" imgH="1933333" progId="Paint.Picture">
                  <p:embed/>
                </p:oleObj>
              </mc:Choice>
              <mc:Fallback>
                <p:oleObj name="Imagen de mapa de bits" r:id="rId7" imgW="2715004" imgH="1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74" y="5999675"/>
                        <a:ext cx="1082675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6 Imagen" descr="Logp promocion federacion.bmp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1238" y="6083352"/>
            <a:ext cx="2000250" cy="666750"/>
          </a:xfrm>
          <a:prstGeom prst="rect">
            <a:avLst/>
          </a:prstGeom>
        </p:spPr>
      </p:pic>
      <p:pic>
        <p:nvPicPr>
          <p:cNvPr id="9" name="7 Imagen" descr="logo salud federal.bmp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1185" y="6010788"/>
            <a:ext cx="1357322" cy="714375"/>
          </a:xfrm>
          <a:prstGeom prst="rect">
            <a:avLst/>
          </a:prstGeom>
        </p:spPr>
      </p:pic>
      <p:pic>
        <p:nvPicPr>
          <p:cNvPr id="10" name="9 Imagen" descr="SALUD DE TLAXCALA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2320" y="6080448"/>
            <a:ext cx="1500198" cy="71438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55" y="6080448"/>
            <a:ext cx="1214203" cy="60241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7"/>
          <a:stretch/>
        </p:blipFill>
        <p:spPr>
          <a:xfrm>
            <a:off x="6037272" y="5874669"/>
            <a:ext cx="1130373" cy="8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0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83568" y="836712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smtClean="0"/>
              <a:t>Resultados Obtenidos </a:t>
            </a:r>
            <a:endParaRPr lang="es-ES" sz="32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979794" y="4427820"/>
            <a:ext cx="4320480" cy="369332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/>
              <a:t>2 Comunidades Certificadas</a:t>
            </a:r>
            <a:endParaRPr lang="es-ES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971600" y="2132856"/>
            <a:ext cx="4320480" cy="646331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/>
              <a:t>2 Sitios de Esparcimiento</a:t>
            </a:r>
          </a:p>
          <a:p>
            <a:pPr algn="ctr"/>
            <a:r>
              <a:rPr lang="es-ES_tradnl" b="1" dirty="0" smtClean="0"/>
              <a:t>Favorables a la Salud Certificados (parques)</a:t>
            </a:r>
            <a:endParaRPr lang="es-ES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992735" y="2996952"/>
            <a:ext cx="4320480" cy="369332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/>
              <a:t>2 Canchas deportivas rehabilitadas</a:t>
            </a:r>
            <a:endParaRPr lang="es-ES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444476" y="5210036"/>
            <a:ext cx="8448004" cy="523220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/>
              <a:t>1 Municipios acreditado como promotor de la salud </a:t>
            </a:r>
            <a:endParaRPr lang="es-ES" sz="28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007604" y="3573016"/>
            <a:ext cx="4320480" cy="646331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/>
              <a:t>2 escuelas certificadas como promotoras de la salud</a:t>
            </a:r>
            <a:endParaRPr lang="es-ES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2073026"/>
            <a:ext cx="2759372" cy="253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979645"/>
              </p:ext>
            </p:extLst>
          </p:nvPr>
        </p:nvGraphicFramePr>
        <p:xfrm>
          <a:off x="-3874" y="5999675"/>
          <a:ext cx="1082675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" name="Imagen de mapa de bits" r:id="rId4" imgW="2715004" imgH="1933333" progId="Paint.Picture">
                  <p:embed/>
                </p:oleObj>
              </mc:Choice>
              <mc:Fallback>
                <p:oleObj name="Imagen de mapa de bits" r:id="rId4" imgW="2715004" imgH="1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74" y="5999675"/>
                        <a:ext cx="1082675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6 Imagen" descr="Logp promocion federacion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1238" y="6083352"/>
            <a:ext cx="2000250" cy="666750"/>
          </a:xfrm>
          <a:prstGeom prst="rect">
            <a:avLst/>
          </a:prstGeom>
        </p:spPr>
      </p:pic>
      <p:pic>
        <p:nvPicPr>
          <p:cNvPr id="12" name="7 Imagen" descr="logo salud federal.bm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1185" y="6010788"/>
            <a:ext cx="1357322" cy="714375"/>
          </a:xfrm>
          <a:prstGeom prst="rect">
            <a:avLst/>
          </a:prstGeom>
        </p:spPr>
      </p:pic>
      <p:pic>
        <p:nvPicPr>
          <p:cNvPr id="16" name="9 Imagen" descr="SALUD DE TLAXCALA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2320" y="6080448"/>
            <a:ext cx="1500198" cy="714380"/>
          </a:xfrm>
          <a:prstGeom prst="rect">
            <a:avLst/>
          </a:prstGeom>
        </p:spPr>
      </p:pic>
      <p:pic>
        <p:nvPicPr>
          <p:cNvPr id="17" name="10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55" y="6080448"/>
            <a:ext cx="1214203" cy="60241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7"/>
          <a:stretch/>
        </p:blipFill>
        <p:spPr>
          <a:xfrm>
            <a:off x="6037272" y="5874669"/>
            <a:ext cx="1130373" cy="8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3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7920880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979645"/>
              </p:ext>
            </p:extLst>
          </p:nvPr>
        </p:nvGraphicFramePr>
        <p:xfrm>
          <a:off x="-3874" y="5999675"/>
          <a:ext cx="1082675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" name="Imagen de mapa de bits" r:id="rId4" imgW="2715004" imgH="1933333" progId="Paint.Picture">
                  <p:embed/>
                </p:oleObj>
              </mc:Choice>
              <mc:Fallback>
                <p:oleObj name="Imagen de mapa de bits" r:id="rId4" imgW="2715004" imgH="1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74" y="5999675"/>
                        <a:ext cx="1082675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6 Imagen" descr="Logp promocion federacion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1238" y="6083352"/>
            <a:ext cx="2000250" cy="666750"/>
          </a:xfrm>
          <a:prstGeom prst="rect">
            <a:avLst/>
          </a:prstGeom>
        </p:spPr>
      </p:pic>
      <p:pic>
        <p:nvPicPr>
          <p:cNvPr id="5" name="7 Imagen" descr="logo salud federal.bm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1185" y="6010788"/>
            <a:ext cx="1357322" cy="714375"/>
          </a:xfrm>
          <a:prstGeom prst="rect">
            <a:avLst/>
          </a:prstGeom>
        </p:spPr>
      </p:pic>
      <p:pic>
        <p:nvPicPr>
          <p:cNvPr id="6" name="9 Imagen" descr="SALUD DE TLAXCALA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2320" y="6080448"/>
            <a:ext cx="1500198" cy="714380"/>
          </a:xfrm>
          <a:prstGeom prst="rect">
            <a:avLst/>
          </a:prstGeom>
        </p:spPr>
      </p:pic>
      <p:pic>
        <p:nvPicPr>
          <p:cNvPr id="7" name="10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55" y="6080448"/>
            <a:ext cx="1214203" cy="60241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7"/>
          <a:stretch/>
        </p:blipFill>
        <p:spPr>
          <a:xfrm>
            <a:off x="6037272" y="5874669"/>
            <a:ext cx="1130373" cy="8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2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60848"/>
            <a:ext cx="5688632" cy="313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979645"/>
              </p:ext>
            </p:extLst>
          </p:nvPr>
        </p:nvGraphicFramePr>
        <p:xfrm>
          <a:off x="-3874" y="5999675"/>
          <a:ext cx="1082675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" name="Imagen de mapa de bits" r:id="rId4" imgW="2715004" imgH="1933333" progId="Paint.Picture">
                  <p:embed/>
                </p:oleObj>
              </mc:Choice>
              <mc:Fallback>
                <p:oleObj name="Imagen de mapa de bits" r:id="rId4" imgW="2715004" imgH="1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74" y="5999675"/>
                        <a:ext cx="1082675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6 Imagen" descr="Logp promocion federacion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1238" y="6083352"/>
            <a:ext cx="2000250" cy="666750"/>
          </a:xfrm>
          <a:prstGeom prst="rect">
            <a:avLst/>
          </a:prstGeom>
        </p:spPr>
      </p:pic>
      <p:pic>
        <p:nvPicPr>
          <p:cNvPr id="5" name="7 Imagen" descr="logo salud federal.bm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1185" y="6010788"/>
            <a:ext cx="1357322" cy="714375"/>
          </a:xfrm>
          <a:prstGeom prst="rect">
            <a:avLst/>
          </a:prstGeom>
        </p:spPr>
      </p:pic>
      <p:pic>
        <p:nvPicPr>
          <p:cNvPr id="6" name="9 Imagen" descr="SALUD DE TLAXCALA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2320" y="6080448"/>
            <a:ext cx="1500198" cy="714380"/>
          </a:xfrm>
          <a:prstGeom prst="rect">
            <a:avLst/>
          </a:prstGeom>
        </p:spPr>
      </p:pic>
      <p:pic>
        <p:nvPicPr>
          <p:cNvPr id="7" name="10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55" y="6080448"/>
            <a:ext cx="1214203" cy="60241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7"/>
          <a:stretch/>
        </p:blipFill>
        <p:spPr>
          <a:xfrm>
            <a:off x="6037272" y="5874669"/>
            <a:ext cx="1130373" cy="8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1435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7"/>
          <a:stretch/>
        </p:blipFill>
        <p:spPr>
          <a:xfrm>
            <a:off x="3209287" y="181687"/>
            <a:ext cx="2725426" cy="203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2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rminador 3"/>
          <p:cNvSpPr/>
          <p:nvPr/>
        </p:nvSpPr>
        <p:spPr>
          <a:xfrm>
            <a:off x="323528" y="620688"/>
            <a:ext cx="5400600" cy="710924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Terminador 4"/>
          <p:cNvSpPr/>
          <p:nvPr/>
        </p:nvSpPr>
        <p:spPr>
          <a:xfrm>
            <a:off x="16506" y="787419"/>
            <a:ext cx="5508104" cy="778870"/>
          </a:xfrm>
          <a:prstGeom prst="flowChartTerminator">
            <a:avLst/>
          </a:prstGeom>
          <a:solidFill>
            <a:srgbClr val="99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Población  </a:t>
            </a:r>
            <a:endParaRPr lang="es-MX" sz="1600" dirty="0"/>
          </a:p>
        </p:txBody>
      </p:sp>
      <p:sp>
        <p:nvSpPr>
          <p:cNvPr id="2" name="CuadroTexto 1"/>
          <p:cNvSpPr txBox="1"/>
          <p:nvPr/>
        </p:nvSpPr>
        <p:spPr>
          <a:xfrm>
            <a:off x="6589762" y="2045213"/>
            <a:ext cx="1942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200" dirty="0" smtClean="0">
                <a:latin typeface="Arial Rounded MT Bold" panose="020F0704030504030204" pitchFamily="34" charset="0"/>
              </a:rPr>
              <a:t>13 789 Habitantes</a:t>
            </a:r>
            <a:endParaRPr lang="es-MX" sz="2200" dirty="0">
              <a:latin typeface="Arial Rounded MT Bold" panose="020F07040305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5400600" cy="4050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7" b="2750"/>
          <a:stretch/>
        </p:blipFill>
        <p:spPr>
          <a:xfrm>
            <a:off x="6038406" y="4293096"/>
            <a:ext cx="2926082" cy="1728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100000" l="4630" r="100000">
                        <a14:foregroundMark x1="78704" y1="30833" x2="78704" y2="30833"/>
                        <a14:foregroundMark x1="53704" y1="17500" x2="53704" y2="17500"/>
                        <a14:foregroundMark x1="57407" y1="15000" x2="57407" y2="15000"/>
                        <a14:foregroundMark x1="62963" y1="55833" x2="62963" y2="55833"/>
                        <a14:foregroundMark x1="71296" y1="48333" x2="71296" y2="48333"/>
                        <a14:foregroundMark x1="78704" y1="45000" x2="78704" y2="45000"/>
                        <a14:foregroundMark x1="88889" y1="42500" x2="88889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806022"/>
            <a:ext cx="1155204" cy="128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979645"/>
              </p:ext>
            </p:extLst>
          </p:nvPr>
        </p:nvGraphicFramePr>
        <p:xfrm>
          <a:off x="-3874" y="5999675"/>
          <a:ext cx="1082675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Imagen de mapa de bits" r:id="rId7" imgW="2715004" imgH="1933333" progId="Paint.Picture">
                  <p:embed/>
                </p:oleObj>
              </mc:Choice>
              <mc:Fallback>
                <p:oleObj name="Imagen de mapa de bits" r:id="rId7" imgW="2715004" imgH="1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74" y="5999675"/>
                        <a:ext cx="1082675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6 Imagen" descr="Logp promocion federacion.bmp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1238" y="6083352"/>
            <a:ext cx="2000250" cy="666750"/>
          </a:xfrm>
          <a:prstGeom prst="rect">
            <a:avLst/>
          </a:prstGeom>
        </p:spPr>
      </p:pic>
      <p:pic>
        <p:nvPicPr>
          <p:cNvPr id="10" name="7 Imagen" descr="logo salud federal.bmp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1185" y="6010788"/>
            <a:ext cx="1357322" cy="714375"/>
          </a:xfrm>
          <a:prstGeom prst="rect">
            <a:avLst/>
          </a:prstGeom>
        </p:spPr>
      </p:pic>
      <p:pic>
        <p:nvPicPr>
          <p:cNvPr id="11" name="9 Imagen" descr="SALUD DE TLAXCALA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2320" y="6080448"/>
            <a:ext cx="1500198" cy="714380"/>
          </a:xfrm>
          <a:prstGeom prst="rect">
            <a:avLst/>
          </a:prstGeom>
        </p:spPr>
      </p:pic>
      <p:pic>
        <p:nvPicPr>
          <p:cNvPr id="12" name="10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55" y="6080448"/>
            <a:ext cx="1214203" cy="60241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7"/>
          <a:stretch/>
        </p:blipFill>
        <p:spPr>
          <a:xfrm>
            <a:off x="6037272" y="5874669"/>
            <a:ext cx="1130373" cy="8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9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rminador 3"/>
          <p:cNvSpPr/>
          <p:nvPr/>
        </p:nvSpPr>
        <p:spPr>
          <a:xfrm>
            <a:off x="314401" y="188640"/>
            <a:ext cx="5400600" cy="710924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Terminador 4"/>
          <p:cNvSpPr/>
          <p:nvPr/>
        </p:nvSpPr>
        <p:spPr>
          <a:xfrm>
            <a:off x="206897" y="510129"/>
            <a:ext cx="5508104" cy="778870"/>
          </a:xfrm>
          <a:prstGeom prst="flowChartTerminator">
            <a:avLst/>
          </a:prstGeom>
          <a:solidFill>
            <a:srgbClr val="99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Economía </a:t>
            </a:r>
            <a:endParaRPr lang="es-MX" sz="16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2"/>
          <a:stretch/>
        </p:blipFill>
        <p:spPr>
          <a:xfrm>
            <a:off x="227113" y="1519989"/>
            <a:ext cx="4200871" cy="23339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06"/>
          <a:stretch/>
        </p:blipFill>
        <p:spPr>
          <a:xfrm>
            <a:off x="4944227" y="1610488"/>
            <a:ext cx="3753810" cy="21286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29" y="4192379"/>
            <a:ext cx="3874248" cy="218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>
          <a:xfrm>
            <a:off x="4860032" y="4192378"/>
            <a:ext cx="3922201" cy="2260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979645"/>
              </p:ext>
            </p:extLst>
          </p:nvPr>
        </p:nvGraphicFramePr>
        <p:xfrm>
          <a:off x="-3874" y="5999675"/>
          <a:ext cx="1082675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Imagen de mapa de bits" r:id="rId7" imgW="2715004" imgH="1933333" progId="Paint.Picture">
                  <p:embed/>
                </p:oleObj>
              </mc:Choice>
              <mc:Fallback>
                <p:oleObj name="Imagen de mapa de bits" r:id="rId7" imgW="2715004" imgH="1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74" y="5999675"/>
                        <a:ext cx="1082675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6 Imagen" descr="Logp promocion federacion.bmp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1238" y="6083352"/>
            <a:ext cx="2000250" cy="666750"/>
          </a:xfrm>
          <a:prstGeom prst="rect">
            <a:avLst/>
          </a:prstGeom>
        </p:spPr>
      </p:pic>
      <p:pic>
        <p:nvPicPr>
          <p:cNvPr id="10" name="7 Imagen" descr="logo salud federal.bmp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1185" y="6010788"/>
            <a:ext cx="1357322" cy="714375"/>
          </a:xfrm>
          <a:prstGeom prst="rect">
            <a:avLst/>
          </a:prstGeom>
        </p:spPr>
      </p:pic>
      <p:pic>
        <p:nvPicPr>
          <p:cNvPr id="11" name="9 Imagen" descr="SALUD DE TLAXCALA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2320" y="6080448"/>
            <a:ext cx="1500198" cy="714380"/>
          </a:xfrm>
          <a:prstGeom prst="rect">
            <a:avLst/>
          </a:prstGeom>
        </p:spPr>
      </p:pic>
      <p:pic>
        <p:nvPicPr>
          <p:cNvPr id="12" name="10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55" y="6080448"/>
            <a:ext cx="1214203" cy="60241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7"/>
          <a:stretch/>
        </p:blipFill>
        <p:spPr>
          <a:xfrm>
            <a:off x="6037272" y="5874669"/>
            <a:ext cx="1130373" cy="8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1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rminador 4"/>
          <p:cNvSpPr/>
          <p:nvPr/>
        </p:nvSpPr>
        <p:spPr>
          <a:xfrm>
            <a:off x="107504" y="76315"/>
            <a:ext cx="2852875" cy="865459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Terminador 3"/>
          <p:cNvSpPr/>
          <p:nvPr/>
        </p:nvSpPr>
        <p:spPr>
          <a:xfrm>
            <a:off x="219705" y="215750"/>
            <a:ext cx="5537349" cy="533049"/>
          </a:xfrm>
          <a:prstGeom prst="flowChartTerminator">
            <a:avLst/>
          </a:prstGeom>
          <a:solidFill>
            <a:srgbClr val="99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Paisajes lugares y regiones </a:t>
            </a:r>
            <a:r>
              <a:rPr lang="es-MX" sz="1100" dirty="0" smtClean="0"/>
              <a:t> </a:t>
            </a:r>
            <a:endParaRPr lang="es-MX" sz="11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05" y="1232202"/>
            <a:ext cx="2696716" cy="2022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8"/>
          <a:stretch/>
        </p:blipFill>
        <p:spPr>
          <a:xfrm>
            <a:off x="2988379" y="2547789"/>
            <a:ext cx="3040998" cy="2136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5"/>
          <a:stretch/>
        </p:blipFill>
        <p:spPr>
          <a:xfrm>
            <a:off x="623501" y="3467187"/>
            <a:ext cx="1973061" cy="11803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776" y="268354"/>
            <a:ext cx="3059720" cy="20100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627556"/>
            <a:ext cx="2671302" cy="20034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01" y="4953619"/>
            <a:ext cx="7928438" cy="18597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2" b="6169"/>
          <a:stretch/>
        </p:blipFill>
        <p:spPr>
          <a:xfrm rot="10800000" flipV="1">
            <a:off x="3150454" y="941775"/>
            <a:ext cx="2592288" cy="135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979645"/>
              </p:ext>
            </p:extLst>
          </p:nvPr>
        </p:nvGraphicFramePr>
        <p:xfrm>
          <a:off x="-3874" y="5999675"/>
          <a:ext cx="1082675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Imagen de mapa de bits" r:id="rId10" imgW="2715004" imgH="1933333" progId="Paint.Picture">
                  <p:embed/>
                </p:oleObj>
              </mc:Choice>
              <mc:Fallback>
                <p:oleObj name="Imagen de mapa de bits" r:id="rId10" imgW="2715004" imgH="1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74" y="5999675"/>
                        <a:ext cx="1082675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6 Imagen" descr="Logp promocion federacion.bmp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91238" y="6083352"/>
            <a:ext cx="2000250" cy="666750"/>
          </a:xfrm>
          <a:prstGeom prst="rect">
            <a:avLst/>
          </a:prstGeom>
        </p:spPr>
      </p:pic>
      <p:pic>
        <p:nvPicPr>
          <p:cNvPr id="14" name="7 Imagen" descr="logo salud federal.bmp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81185" y="6010788"/>
            <a:ext cx="1357322" cy="714375"/>
          </a:xfrm>
          <a:prstGeom prst="rect">
            <a:avLst/>
          </a:prstGeom>
        </p:spPr>
      </p:pic>
      <p:pic>
        <p:nvPicPr>
          <p:cNvPr id="15" name="9 Imagen" descr="SALUD DE TLAXCALA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52320" y="6080448"/>
            <a:ext cx="1500198" cy="714380"/>
          </a:xfrm>
          <a:prstGeom prst="rect">
            <a:avLst/>
          </a:prstGeom>
        </p:spPr>
      </p:pic>
      <p:pic>
        <p:nvPicPr>
          <p:cNvPr id="16" name="10 Imag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55" y="6080448"/>
            <a:ext cx="1214203" cy="60241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7"/>
          <a:stretch/>
        </p:blipFill>
        <p:spPr>
          <a:xfrm>
            <a:off x="6037272" y="5874669"/>
            <a:ext cx="1130373" cy="8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96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" y="-27384"/>
            <a:ext cx="9144000" cy="70788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s-MX" sz="4000" b="1" dirty="0" smtClean="0"/>
          </a:p>
        </p:txBody>
      </p:sp>
      <p:sp>
        <p:nvSpPr>
          <p:cNvPr id="2" name="1 CuadroTexto"/>
          <p:cNvSpPr txBox="1"/>
          <p:nvPr/>
        </p:nvSpPr>
        <p:spPr>
          <a:xfrm>
            <a:off x="755576" y="1925771"/>
            <a:ext cx="2324652" cy="1200329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Entornos</a:t>
            </a:r>
          </a:p>
          <a:p>
            <a:pPr algn="ctr"/>
            <a:r>
              <a:rPr lang="es-MX" sz="2400" b="1" dirty="0" smtClean="0"/>
              <a:t> favorables a  la salud mejorados</a:t>
            </a:r>
            <a:endParaRPr lang="es-MX" sz="24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440268" y="2123792"/>
            <a:ext cx="2343514" cy="830997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Comunidades certificadas</a:t>
            </a:r>
            <a:endParaRPr lang="es-MX" sz="24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6108309" y="2123792"/>
            <a:ext cx="1949850" cy="830997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Municipio</a:t>
            </a:r>
          </a:p>
          <a:p>
            <a:pPr algn="ctr"/>
            <a:r>
              <a:rPr lang="es-MX" sz="2400" b="1" dirty="0" smtClean="0"/>
              <a:t>acreditado </a:t>
            </a:r>
            <a:endParaRPr lang="es-MX" sz="2400" b="1" dirty="0"/>
          </a:p>
        </p:txBody>
      </p:sp>
      <p:sp>
        <p:nvSpPr>
          <p:cNvPr id="3" name="2 Más"/>
          <p:cNvSpPr/>
          <p:nvPr/>
        </p:nvSpPr>
        <p:spPr>
          <a:xfrm>
            <a:off x="3080228" y="2461968"/>
            <a:ext cx="318394" cy="440121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/>
          </a:p>
        </p:txBody>
      </p:sp>
      <p:sp>
        <p:nvSpPr>
          <p:cNvPr id="6" name="5 Igual que"/>
          <p:cNvSpPr/>
          <p:nvPr/>
        </p:nvSpPr>
        <p:spPr>
          <a:xfrm>
            <a:off x="8274183" y="2456249"/>
            <a:ext cx="305725" cy="261610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0" b="26501"/>
          <a:stretch/>
        </p:blipFill>
        <p:spPr>
          <a:xfrm>
            <a:off x="1259632" y="5085184"/>
            <a:ext cx="6599193" cy="125223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267744" y="6337421"/>
            <a:ext cx="5195127" cy="475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latin typeface="Mistral" panose="03090702030407020403" pitchFamily="66" charset="0"/>
              </a:rPr>
              <a:t>“Trabajando el Presente y Proyectando el Futuro”</a:t>
            </a:r>
            <a:endParaRPr lang="es-MX" sz="2400" dirty="0">
              <a:latin typeface="Mistral" panose="03090702030407020403" pitchFamily="66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380312" y="6453336"/>
            <a:ext cx="1692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Rounded MT Bold" panose="020F0704030504030204" pitchFamily="34" charset="0"/>
              </a:rPr>
              <a:t>29- Agosto-2015</a:t>
            </a:r>
            <a:endParaRPr lang="es-MX" sz="1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1" name="10 Más"/>
          <p:cNvSpPr/>
          <p:nvPr/>
        </p:nvSpPr>
        <p:spPr>
          <a:xfrm>
            <a:off x="5789915" y="2429827"/>
            <a:ext cx="318394" cy="440121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/>
          </a:p>
        </p:txBody>
      </p:sp>
      <p:sp>
        <p:nvSpPr>
          <p:cNvPr id="14" name="13 CuadroTexto"/>
          <p:cNvSpPr txBox="1"/>
          <p:nvPr/>
        </p:nvSpPr>
        <p:spPr>
          <a:xfrm>
            <a:off x="2987824" y="3299500"/>
            <a:ext cx="3563888" cy="156966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200" b="1" dirty="0" smtClean="0"/>
              <a:t>Entornos</a:t>
            </a:r>
          </a:p>
          <a:p>
            <a:pPr algn="ctr"/>
            <a:r>
              <a:rPr lang="es-MX" sz="3200" b="1" dirty="0" smtClean="0"/>
              <a:t> y Comunidades Saludables</a:t>
            </a:r>
            <a:endParaRPr lang="es-MX" sz="3200" b="1" dirty="0"/>
          </a:p>
        </p:txBody>
      </p:sp>
      <p:graphicFrame>
        <p:nvGraphicFramePr>
          <p:cNvPr id="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1219235"/>
              </p:ext>
            </p:extLst>
          </p:nvPr>
        </p:nvGraphicFramePr>
        <p:xfrm>
          <a:off x="86730" y="261049"/>
          <a:ext cx="1082675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Imagen de mapa de bits" r:id="rId4" imgW="2715004" imgH="1933333" progId="Paint.Picture">
                  <p:embed/>
                </p:oleObj>
              </mc:Choice>
              <mc:Fallback>
                <p:oleObj name="Imagen de mapa de bits" r:id="rId4" imgW="2715004" imgH="1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730" y="261049"/>
                        <a:ext cx="1082675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6 Imagen" descr="Logp promocion federacion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1842" y="344726"/>
            <a:ext cx="2000250" cy="666750"/>
          </a:xfrm>
          <a:prstGeom prst="rect">
            <a:avLst/>
          </a:prstGeom>
        </p:spPr>
      </p:pic>
      <p:pic>
        <p:nvPicPr>
          <p:cNvPr id="17" name="7 Imagen" descr="logo salud federal.bm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789" y="272162"/>
            <a:ext cx="1357322" cy="714375"/>
          </a:xfrm>
          <a:prstGeom prst="rect">
            <a:avLst/>
          </a:prstGeom>
        </p:spPr>
      </p:pic>
      <p:pic>
        <p:nvPicPr>
          <p:cNvPr id="18" name="9 Imagen" descr="SALUD DE TLAXCALA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2924" y="341822"/>
            <a:ext cx="1500198" cy="714380"/>
          </a:xfrm>
          <a:prstGeom prst="rect">
            <a:avLst/>
          </a:prstGeom>
        </p:spPr>
      </p:pic>
      <p:pic>
        <p:nvPicPr>
          <p:cNvPr id="19" name="10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59" y="341822"/>
            <a:ext cx="1214203" cy="60241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7"/>
          <a:stretch/>
        </p:blipFill>
        <p:spPr>
          <a:xfrm>
            <a:off x="6127876" y="136043"/>
            <a:ext cx="1130373" cy="8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6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904729" y="44624"/>
            <a:ext cx="5137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F</a:t>
            </a:r>
            <a:r>
              <a:rPr lang="es-ES" dirty="0" smtClean="0"/>
              <a:t>ortalecer </a:t>
            </a:r>
            <a:r>
              <a:rPr lang="es-ES" dirty="0"/>
              <a:t>la Participación Municipal para mejorar la salud de la población de </a:t>
            </a:r>
            <a:r>
              <a:rPr lang="es-ES" dirty="0" smtClean="0"/>
              <a:t>Hueyotlipan, a través de la certificación de entornos </a:t>
            </a:r>
            <a:r>
              <a:rPr lang="es-ES" dirty="0"/>
              <a:t>y</a:t>
            </a:r>
            <a:r>
              <a:rPr lang="es-ES" dirty="0" smtClean="0"/>
              <a:t> comunidades saludables.</a:t>
            </a:r>
            <a:endParaRPr lang="es-ES" dirty="0"/>
          </a:p>
        </p:txBody>
      </p:sp>
      <p:sp>
        <p:nvSpPr>
          <p:cNvPr id="3" name="Terminador 2"/>
          <p:cNvSpPr/>
          <p:nvPr/>
        </p:nvSpPr>
        <p:spPr>
          <a:xfrm>
            <a:off x="307977" y="507152"/>
            <a:ext cx="3384376" cy="662449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Terminador 4"/>
          <p:cNvSpPr/>
          <p:nvPr/>
        </p:nvSpPr>
        <p:spPr>
          <a:xfrm>
            <a:off x="511593" y="690591"/>
            <a:ext cx="2987824" cy="536914"/>
          </a:xfrm>
          <a:prstGeom prst="flowChartTerminator">
            <a:avLst/>
          </a:prstGeom>
          <a:solidFill>
            <a:srgbClr val="99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Objetivo  </a:t>
            </a:r>
            <a:endParaRPr lang="es-MX" sz="1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8" b="9051"/>
          <a:stretch/>
        </p:blipFill>
        <p:spPr>
          <a:xfrm>
            <a:off x="7027132" y="5379461"/>
            <a:ext cx="1998502" cy="1206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7"/>
          <a:stretch/>
        </p:blipFill>
        <p:spPr>
          <a:xfrm>
            <a:off x="4017066" y="1405359"/>
            <a:ext cx="2765052" cy="17356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24" y="4323343"/>
            <a:ext cx="3168352" cy="2112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58" y="1259885"/>
            <a:ext cx="1980728" cy="13204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4" b="2422"/>
          <a:stretch/>
        </p:blipFill>
        <p:spPr>
          <a:xfrm>
            <a:off x="4427984" y="3323817"/>
            <a:ext cx="2160240" cy="11929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80" y="2852936"/>
            <a:ext cx="1645391" cy="22539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15" y="1747513"/>
            <a:ext cx="3436981" cy="2289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0"/>
          <a:stretch/>
        </p:blipFill>
        <p:spPr>
          <a:xfrm>
            <a:off x="3787977" y="4797152"/>
            <a:ext cx="2985226" cy="18200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979645"/>
              </p:ext>
            </p:extLst>
          </p:nvPr>
        </p:nvGraphicFramePr>
        <p:xfrm>
          <a:off x="-3874" y="5999675"/>
          <a:ext cx="1082675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Imagen de mapa de bits" r:id="rId11" imgW="2715004" imgH="1933333" progId="Paint.Picture">
                  <p:embed/>
                </p:oleObj>
              </mc:Choice>
              <mc:Fallback>
                <p:oleObj name="Imagen de mapa de bits" r:id="rId11" imgW="2715004" imgH="1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74" y="5999675"/>
                        <a:ext cx="1082675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6 Imagen" descr="Logp promocion federacion.bmp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91238" y="6083352"/>
            <a:ext cx="2000250" cy="666750"/>
          </a:xfrm>
          <a:prstGeom prst="rect">
            <a:avLst/>
          </a:prstGeom>
        </p:spPr>
      </p:pic>
      <p:pic>
        <p:nvPicPr>
          <p:cNvPr id="16" name="7 Imagen" descr="logo salud federal.bmp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81185" y="6010788"/>
            <a:ext cx="1357322" cy="714375"/>
          </a:xfrm>
          <a:prstGeom prst="rect">
            <a:avLst/>
          </a:prstGeom>
        </p:spPr>
      </p:pic>
      <p:pic>
        <p:nvPicPr>
          <p:cNvPr id="17" name="9 Imagen" descr="SALUD DE TLAXCALA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52320" y="6080448"/>
            <a:ext cx="1500198" cy="714380"/>
          </a:xfrm>
          <a:prstGeom prst="rect">
            <a:avLst/>
          </a:prstGeom>
        </p:spPr>
      </p:pic>
      <p:pic>
        <p:nvPicPr>
          <p:cNvPr id="18" name="10 Imagen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55" y="6080448"/>
            <a:ext cx="1214203" cy="60241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7"/>
          <a:stretch/>
        </p:blipFill>
        <p:spPr>
          <a:xfrm>
            <a:off x="6037272" y="5874669"/>
            <a:ext cx="1130373" cy="8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67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4"/>
          <a:stretch/>
        </p:blipFill>
        <p:spPr>
          <a:xfrm>
            <a:off x="335504" y="2925525"/>
            <a:ext cx="2762427" cy="15835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rminador 2"/>
          <p:cNvSpPr/>
          <p:nvPr/>
        </p:nvSpPr>
        <p:spPr>
          <a:xfrm>
            <a:off x="89099" y="93626"/>
            <a:ext cx="5400600" cy="710924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Terminador 4"/>
          <p:cNvSpPr/>
          <p:nvPr/>
        </p:nvSpPr>
        <p:spPr>
          <a:xfrm>
            <a:off x="773175" y="274785"/>
            <a:ext cx="4032448" cy="619583"/>
          </a:xfrm>
          <a:prstGeom prst="flowChartTerminator">
            <a:avLst/>
          </a:prstGeom>
          <a:solidFill>
            <a:srgbClr val="99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Vinculación  </a:t>
            </a:r>
            <a:endParaRPr lang="es-MX" sz="1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2"/>
          <a:stretch/>
        </p:blipFill>
        <p:spPr>
          <a:xfrm>
            <a:off x="179512" y="4725144"/>
            <a:ext cx="3824271" cy="1983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0"/>
          <a:stretch/>
        </p:blipFill>
        <p:spPr>
          <a:xfrm>
            <a:off x="335504" y="1118442"/>
            <a:ext cx="2796336" cy="14890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249" y="1196962"/>
            <a:ext cx="2705557" cy="20291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Elipse 5"/>
          <p:cNvSpPr/>
          <p:nvPr/>
        </p:nvSpPr>
        <p:spPr>
          <a:xfrm>
            <a:off x="4935249" y="213345"/>
            <a:ext cx="1698807" cy="124885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 smtClean="0"/>
              <a:t>Administración Municipal </a:t>
            </a:r>
          </a:p>
          <a:p>
            <a:pPr algn="ctr"/>
            <a:r>
              <a:rPr lang="es-MX" sz="1200" dirty="0" smtClean="0"/>
              <a:t>Hueyotlipan 2014-2016 </a:t>
            </a:r>
            <a:endParaRPr lang="es-MX" sz="1200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032" y="584576"/>
            <a:ext cx="2311113" cy="17333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44" y="2589437"/>
            <a:ext cx="2586001" cy="17240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8"/>
          <a:stretch/>
        </p:blipFill>
        <p:spPr>
          <a:xfrm>
            <a:off x="3385249" y="3416056"/>
            <a:ext cx="2694295" cy="15893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9"/>
          <a:stretch/>
        </p:blipFill>
        <p:spPr>
          <a:xfrm>
            <a:off x="4283968" y="5231122"/>
            <a:ext cx="2580108" cy="15305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4" r="3970"/>
          <a:stretch/>
        </p:blipFill>
        <p:spPr>
          <a:xfrm>
            <a:off x="7088947" y="4970593"/>
            <a:ext cx="1942265" cy="14926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Elipse 6"/>
          <p:cNvSpPr/>
          <p:nvPr/>
        </p:nvSpPr>
        <p:spPr>
          <a:xfrm>
            <a:off x="6074233" y="4274757"/>
            <a:ext cx="1656185" cy="116591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smtClean="0"/>
              <a:t>Secretaria de salud Tlaxcala  </a:t>
            </a:r>
            <a:endParaRPr lang="es-MX" sz="1600" dirty="0"/>
          </a:p>
        </p:txBody>
      </p:sp>
      <p:sp>
        <p:nvSpPr>
          <p:cNvPr id="8" name="Elipse 7"/>
          <p:cNvSpPr/>
          <p:nvPr/>
        </p:nvSpPr>
        <p:spPr>
          <a:xfrm>
            <a:off x="101587" y="3958813"/>
            <a:ext cx="1756783" cy="120889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500" dirty="0" smtClean="0"/>
              <a:t>Jurisdicción sanitaria # III </a:t>
            </a:r>
          </a:p>
          <a:p>
            <a:pPr algn="ctr"/>
            <a:r>
              <a:rPr lang="es-MX" sz="1500" dirty="0" smtClean="0"/>
              <a:t>Apizaco </a:t>
            </a:r>
            <a:endParaRPr lang="es-MX" sz="1500" dirty="0"/>
          </a:p>
        </p:txBody>
      </p:sp>
      <p:graphicFrame>
        <p:nvGraphicFramePr>
          <p:cNvPr id="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979645"/>
              </p:ext>
            </p:extLst>
          </p:nvPr>
        </p:nvGraphicFramePr>
        <p:xfrm>
          <a:off x="-3874" y="5999675"/>
          <a:ext cx="1082675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Imagen de mapa de bits" r:id="rId12" imgW="2715004" imgH="1933333" progId="Paint.Picture">
                  <p:embed/>
                </p:oleObj>
              </mc:Choice>
              <mc:Fallback>
                <p:oleObj name="Imagen de mapa de bits" r:id="rId12" imgW="2715004" imgH="1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74" y="5999675"/>
                        <a:ext cx="1082675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6 Imagen" descr="Logp promocion federacion.bmp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91238" y="6083352"/>
            <a:ext cx="2000250" cy="666750"/>
          </a:xfrm>
          <a:prstGeom prst="rect">
            <a:avLst/>
          </a:prstGeom>
        </p:spPr>
      </p:pic>
      <p:pic>
        <p:nvPicPr>
          <p:cNvPr id="20" name="7 Imagen" descr="logo salud federal.bmp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81185" y="6010788"/>
            <a:ext cx="1357322" cy="714375"/>
          </a:xfrm>
          <a:prstGeom prst="rect">
            <a:avLst/>
          </a:prstGeom>
        </p:spPr>
      </p:pic>
      <p:pic>
        <p:nvPicPr>
          <p:cNvPr id="21" name="9 Imagen" descr="SALUD DE TLAXCALA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52320" y="6080448"/>
            <a:ext cx="1500198" cy="714380"/>
          </a:xfrm>
          <a:prstGeom prst="rect">
            <a:avLst/>
          </a:prstGeom>
        </p:spPr>
      </p:pic>
      <p:pic>
        <p:nvPicPr>
          <p:cNvPr id="22" name="10 Imagen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55" y="6080448"/>
            <a:ext cx="1214203" cy="602416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7"/>
          <a:stretch/>
        </p:blipFill>
        <p:spPr>
          <a:xfrm>
            <a:off x="6037272" y="5874669"/>
            <a:ext cx="1130373" cy="8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83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4000" b="1" dirty="0" smtClean="0"/>
              <a:t>Proceso de Acreditación de Municipio Saludable</a:t>
            </a:r>
            <a:endParaRPr lang="es-ES" sz="40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913" y="1725257"/>
            <a:ext cx="4896544" cy="3384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0" b="26501"/>
          <a:stretch/>
        </p:blipFill>
        <p:spPr>
          <a:xfrm>
            <a:off x="1295263" y="4495984"/>
            <a:ext cx="6599193" cy="1252237"/>
          </a:xfrm>
          <a:prstGeom prst="rect">
            <a:avLst/>
          </a:prstGeom>
        </p:spPr>
      </p:pic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979645"/>
              </p:ext>
            </p:extLst>
          </p:nvPr>
        </p:nvGraphicFramePr>
        <p:xfrm>
          <a:off x="-3874" y="5999675"/>
          <a:ext cx="1082675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Imagen de mapa de bits" r:id="rId5" imgW="2715004" imgH="1933333" progId="Paint.Picture">
                  <p:embed/>
                </p:oleObj>
              </mc:Choice>
              <mc:Fallback>
                <p:oleObj name="Imagen de mapa de bits" r:id="rId5" imgW="2715004" imgH="1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74" y="5999675"/>
                        <a:ext cx="1082675" cy="72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6 Imagen" descr="Logp promocion federacion.bm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1238" y="6083352"/>
            <a:ext cx="2000250" cy="666750"/>
          </a:xfrm>
          <a:prstGeom prst="rect">
            <a:avLst/>
          </a:prstGeom>
        </p:spPr>
      </p:pic>
      <p:pic>
        <p:nvPicPr>
          <p:cNvPr id="7" name="7 Imagen" descr="logo salud federal.bmp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1185" y="6010788"/>
            <a:ext cx="1357322" cy="714375"/>
          </a:xfrm>
          <a:prstGeom prst="rect">
            <a:avLst/>
          </a:prstGeom>
        </p:spPr>
      </p:pic>
      <p:pic>
        <p:nvPicPr>
          <p:cNvPr id="8" name="9 Imagen" descr="SALUD DE TLAXCALA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2320" y="6080448"/>
            <a:ext cx="1500198" cy="714380"/>
          </a:xfrm>
          <a:prstGeom prst="rect">
            <a:avLst/>
          </a:prstGeom>
        </p:spPr>
      </p:pic>
      <p:pic>
        <p:nvPicPr>
          <p:cNvPr id="9" name="10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55" y="6080448"/>
            <a:ext cx="1214203" cy="60241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7"/>
          <a:stretch/>
        </p:blipFill>
        <p:spPr>
          <a:xfrm>
            <a:off x="6037272" y="5874669"/>
            <a:ext cx="1130373" cy="8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4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1300</TotalTime>
  <Words>541</Words>
  <Application>Microsoft Office PowerPoint</Application>
  <PresentationFormat>Presentación en pantalla (4:3)</PresentationFormat>
  <Paragraphs>154</Paragraphs>
  <Slides>25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8" baseType="lpstr">
      <vt:lpstr>ＭＳ Ｐゴシック</vt:lpstr>
      <vt:lpstr>ＭＳ Ｐゴシック</vt:lpstr>
      <vt:lpstr>Andalus</vt:lpstr>
      <vt:lpstr>Arial</vt:lpstr>
      <vt:lpstr>Arial Rounded MT Bold</vt:lpstr>
      <vt:lpstr>Baskerville Old Face</vt:lpstr>
      <vt:lpstr>Brush Script MT</vt:lpstr>
      <vt:lpstr>Calibri</vt:lpstr>
      <vt:lpstr>Calibri Light</vt:lpstr>
      <vt:lpstr>Mistral</vt:lpstr>
      <vt:lpstr>Times New Roman</vt:lpstr>
      <vt:lpstr>Retrospección</vt:lpstr>
      <vt:lpstr>Imagen de mapa de bits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Proceso de Acreditación de Municipio Saludable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Entornos</dc:creator>
  <cp:lastModifiedBy>DIF HUEYOTLIPAN</cp:lastModifiedBy>
  <cp:revision>127</cp:revision>
  <cp:lastPrinted>2015-08-25T16:57:24Z</cp:lastPrinted>
  <dcterms:created xsi:type="dcterms:W3CDTF">2015-08-19T19:40:56Z</dcterms:created>
  <dcterms:modified xsi:type="dcterms:W3CDTF">2015-08-28T01:55:06Z</dcterms:modified>
</cp:coreProperties>
</file>